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1" r:id="rId2"/>
    <p:sldId id="357" r:id="rId3"/>
    <p:sldId id="358" r:id="rId4"/>
    <p:sldId id="363" r:id="rId5"/>
    <p:sldId id="359" r:id="rId6"/>
    <p:sldId id="366" r:id="rId7"/>
    <p:sldId id="367" r:id="rId8"/>
    <p:sldId id="368" r:id="rId9"/>
    <p:sldId id="369" r:id="rId10"/>
    <p:sldId id="376" r:id="rId11"/>
    <p:sldId id="373" r:id="rId12"/>
    <p:sldId id="370" r:id="rId13"/>
    <p:sldId id="374" r:id="rId14"/>
    <p:sldId id="377" r:id="rId15"/>
    <p:sldId id="379" r:id="rId16"/>
    <p:sldId id="375" r:id="rId17"/>
    <p:sldId id="378" r:id="rId18"/>
    <p:sldId id="365" r:id="rId19"/>
  </p:sldIdLst>
  <p:sldSz cx="12192000" cy="6858000"/>
  <p:notesSz cx="6858000" cy="9144000"/>
  <p:embeddedFontLst>
    <p:embeddedFont>
      <p:font typeface="Amazon Ember" panose="020B0603020204020204" pitchFamily="34" charset="0"/>
      <p:regular r:id="rId22"/>
      <p:bold r:id="rId23"/>
      <p:italic r:id="rId24"/>
      <p:boldItalic r:id="rId25"/>
    </p:embeddedFont>
    <p:embeddedFont>
      <p:font typeface="Amazon Ember Display" panose="020B0603020204020204" pitchFamily="34" charset="0"/>
      <p:regular r:id="rId26"/>
      <p:bold r:id="rId27"/>
      <p:italic r:id="rId28"/>
      <p:boldItalic r:id="rId29"/>
    </p:embeddedFont>
    <p:embeddedFont>
      <p:font typeface="Amazon Ember Heavy" panose="020B0603020204020204" pitchFamily="34" charset="0"/>
      <p:bold r:id="rId30"/>
      <p:italic r:id="rId31"/>
      <p:boldItalic r:id="rId32"/>
    </p:embeddedFont>
    <p:embeddedFont>
      <p:font typeface="Lucida Console" panose="020B0609040504020204" pitchFamily="49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" autoAdjust="0"/>
    <p:restoredTop sz="96080" autoAdjust="0"/>
  </p:normalViewPr>
  <p:slideViewPr>
    <p:cSldViewPr snapToGrid="0">
      <p:cViewPr varScale="1">
        <p:scale>
          <a:sx n="192" d="100"/>
          <a:sy n="192" d="100"/>
        </p:scale>
        <p:origin x="59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0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3809E-4D4E-C945-902A-7DD2DF6A7B18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3E044-E072-2B4E-BFFC-0146FA9B6FE7}" type="datetime1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A9F4E3B-1942-C04A-96ED-CBB9A376700D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FC72-B011-5D4E-9FDD-F83A5ADE7E91}" type="datetime1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4E3C5-330F-2D40-943B-5649E099AC77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53A37-3933-324D-9550-C146DAD2C6AB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6A92C4-3991-4546-B9BF-0AD738BD844B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FE6CE57-CAF1-8B4B-BA5C-873ED0224EE8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5AC19C-C017-E94D-AC73-02AE4505C559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47AFF-B9A3-6640-9520-00F78D684E19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B273-0362-A44A-83F8-7BEB07154301}" type="datetime1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BB4287B-3925-EE4E-A3E2-A2570EAE5FFA}" type="datetime1">
              <a:rPr lang="en-US" smtClean="0"/>
              <a:t>12/28/22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303F300-2884-444D-96BE-BD244C2A9EDC}" type="datetime1">
              <a:rPr lang="en-US" smtClean="0"/>
              <a:t>12/28/22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907D3A-B643-F84A-A5E5-214B6BB7EB1C}" type="datetime1">
              <a:rPr lang="en-US" smtClean="0"/>
              <a:t>12/28/22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3B3F-7E49-9D45-8D05-F240BC1EA0FB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2283-19AD-4542-A7CC-27DFC2C72FDA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B62D9-7B66-604C-8E3B-0199B6CCFED3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10037-582D-9C4F-9EDA-A5DE32F4E309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A574BE1-A486-7D43-BD4E-DE57160EBF07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354CE5A-5F80-7645-B25A-4E67E6C284B3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30EE99-DDF6-674D-B237-1C080EEF9D2F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DF1F2-F062-1E44-9E8B-47E9627323C9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63C6-5FF2-F14D-A383-E6D5E2FB515E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0236-2A71-1743-979D-B68AA382AAA0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2022, Amazon Web Services, Inc. or its affiliates. All rights reserved. Amazon Confidential and Trademark.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24CAA-EED0-C24D-82E2-DAC3CA112108}" type="datetime1">
              <a:rPr lang="en-US" smtClean="0"/>
              <a:t>12/28/22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33748-602D-5D42-9D36-EB2BEB2D30D4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824F-BE0F-B445-A153-DC955B33794C}" type="datetime1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BEFF9-5A04-0F4B-B372-8013334DAACE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altLang="ja-JP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2022,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9618C-9F62-4F45-BFEE-50FB60B5EA01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154A-3B33-8844-9990-D67A6550F1FA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2022,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39CD85-35E0-6B48-AB82-CCD067280D60}" type="datetime1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F7498-417D-4745-9CAD-8718DE78FE52}" type="datetime1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666" r:id="rId16"/>
    <p:sldLayoutId id="2147483667" r:id="rId17"/>
    <p:sldLayoutId id="2147483665" r:id="rId18"/>
    <p:sldLayoutId id="2147483668" r:id="rId19"/>
    <p:sldLayoutId id="2147483653" r:id="rId20"/>
    <p:sldLayoutId id="2147483689" r:id="rId21"/>
    <p:sldLayoutId id="2147483691" r:id="rId22"/>
    <p:sldLayoutId id="2147483690" r:id="rId23"/>
    <p:sldLayoutId id="2147483657" r:id="rId24"/>
    <p:sldLayoutId id="2147483692" r:id="rId25"/>
    <p:sldLayoutId id="2147483694" r:id="rId26"/>
    <p:sldLayoutId id="2147483693" r:id="rId27"/>
    <p:sldLayoutId id="2147483652" r:id="rId28"/>
    <p:sldLayoutId id="2147483669" r:id="rId29"/>
    <p:sldLayoutId id="2147483670" r:id="rId30"/>
    <p:sldLayoutId id="2147483673" r:id="rId31"/>
    <p:sldLayoutId id="2147483651" r:id="rId32"/>
    <p:sldLayoutId id="2147483686" r:id="rId33"/>
    <p:sldLayoutId id="2147483687" r:id="rId34"/>
    <p:sldLayoutId id="2147483688" r:id="rId35"/>
    <p:sldLayoutId id="2147483671" r:id="rId36"/>
    <p:sldLayoutId id="2147483672" r:id="rId37"/>
    <p:sldLayoutId id="2147483695" r:id="rId38"/>
    <p:sldLayoutId id="2147483674" r:id="rId39"/>
    <p:sldLayoutId id="2147483675" r:id="rId40"/>
    <p:sldLayoutId id="2147483656" r:id="rId41"/>
    <p:sldLayoutId id="2147483676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678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kumimoji="1"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kumimoji="1"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8.png"/><Relationship Id="rId3" Type="http://schemas.openxmlformats.org/officeDocument/2006/relationships/image" Target="../media/image70.png"/><Relationship Id="rId7" Type="http://schemas.openxmlformats.org/officeDocument/2006/relationships/image" Target="../media/image22.png"/><Relationship Id="rId12" Type="http://schemas.openxmlformats.org/officeDocument/2006/relationships/image" Target="../media/image38.svg"/><Relationship Id="rId2" Type="http://schemas.openxmlformats.org/officeDocument/2006/relationships/image" Target="../media/image50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sv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33.png"/><Relationship Id="rId10" Type="http://schemas.openxmlformats.org/officeDocument/2006/relationships/image" Target="../media/image21.png"/><Relationship Id="rId4" Type="http://schemas.openxmlformats.org/officeDocument/2006/relationships/image" Target="../media/image71.svg"/><Relationship Id="rId9" Type="http://schemas.openxmlformats.org/officeDocument/2006/relationships/image" Target="../media/image52.sv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png"/><Relationship Id="rId39" Type="http://schemas.openxmlformats.org/officeDocument/2006/relationships/image" Target="../media/image56.svg"/><Relationship Id="rId21" Type="http://schemas.openxmlformats.org/officeDocument/2006/relationships/image" Target="../media/image39.png"/><Relationship Id="rId34" Type="http://schemas.openxmlformats.org/officeDocument/2006/relationships/image" Target="../media/image5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29" Type="http://schemas.openxmlformats.org/officeDocument/2006/relationships/image" Target="../media/image47.png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microsoft.com/office/2007/relationships/hdphoto" Target="../media/hdphoto1.wdp"/><Relationship Id="rId37" Type="http://schemas.openxmlformats.org/officeDocument/2006/relationships/image" Target="../media/image54.png"/><Relationship Id="rId40" Type="http://schemas.openxmlformats.org/officeDocument/2006/relationships/image" Target="../media/image57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2.svg"/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0.png"/><Relationship Id="rId38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6.svg"/><Relationship Id="rId18" Type="http://schemas.openxmlformats.org/officeDocument/2006/relationships/image" Target="../media/image64.svg"/><Relationship Id="rId3" Type="http://schemas.openxmlformats.org/officeDocument/2006/relationships/image" Target="../media/image50.png"/><Relationship Id="rId21" Type="http://schemas.openxmlformats.org/officeDocument/2006/relationships/image" Target="../media/image31.png"/><Relationship Id="rId7" Type="http://schemas.openxmlformats.org/officeDocument/2006/relationships/image" Target="../media/image62.svg"/><Relationship Id="rId12" Type="http://schemas.openxmlformats.org/officeDocument/2006/relationships/image" Target="../media/image35.png"/><Relationship Id="rId17" Type="http://schemas.openxmlformats.org/officeDocument/2006/relationships/image" Target="../media/image63.png"/><Relationship Id="rId2" Type="http://schemas.openxmlformats.org/officeDocument/2006/relationships/image" Target="../media/image22.png"/><Relationship Id="rId16" Type="http://schemas.openxmlformats.org/officeDocument/2006/relationships/image" Target="../media/image21.pn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11" Type="http://schemas.openxmlformats.org/officeDocument/2006/relationships/image" Target="../media/image38.svg"/><Relationship Id="rId5" Type="http://schemas.openxmlformats.org/officeDocument/2006/relationships/image" Target="../media/image60.svg"/><Relationship Id="rId15" Type="http://schemas.openxmlformats.org/officeDocument/2006/relationships/image" Target="../media/image33.png"/><Relationship Id="rId10" Type="http://schemas.openxmlformats.org/officeDocument/2006/relationships/image" Target="../media/image37.png"/><Relationship Id="rId19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52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69.svg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12" Type="http://schemas.openxmlformats.org/officeDocument/2006/relationships/image" Target="../media/image6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svg"/><Relationship Id="rId11" Type="http://schemas.openxmlformats.org/officeDocument/2006/relationships/image" Target="../media/image47.png"/><Relationship Id="rId5" Type="http://schemas.openxmlformats.org/officeDocument/2006/relationships/image" Target="../media/image35.png"/><Relationship Id="rId10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openxmlformats.org/officeDocument/2006/relationships/image" Target="../media/image49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5.png"/><Relationship Id="rId18" Type="http://schemas.openxmlformats.org/officeDocument/2006/relationships/image" Target="../media/image79.svg"/><Relationship Id="rId3" Type="http://schemas.openxmlformats.org/officeDocument/2006/relationships/image" Target="../media/image71.svg"/><Relationship Id="rId21" Type="http://schemas.openxmlformats.org/officeDocument/2006/relationships/image" Target="../media/image51.png"/><Relationship Id="rId7" Type="http://schemas.openxmlformats.org/officeDocument/2006/relationships/image" Target="../media/image73.svg"/><Relationship Id="rId12" Type="http://schemas.openxmlformats.org/officeDocument/2006/relationships/image" Target="../media/image77.svg"/><Relationship Id="rId17" Type="http://schemas.openxmlformats.org/officeDocument/2006/relationships/image" Target="../media/image78.png"/><Relationship Id="rId2" Type="http://schemas.openxmlformats.org/officeDocument/2006/relationships/image" Target="../media/image70.png"/><Relationship Id="rId16" Type="http://schemas.openxmlformats.org/officeDocument/2006/relationships/image" Target="../media/image38.sv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image" Target="../media/image50.png"/><Relationship Id="rId19" Type="http://schemas.openxmlformats.org/officeDocument/2006/relationships/image" Target="../media/image21.png"/><Relationship Id="rId4" Type="http://schemas.openxmlformats.org/officeDocument/2006/relationships/image" Target="../media/image33.png"/><Relationship Id="rId9" Type="http://schemas.openxmlformats.org/officeDocument/2006/relationships/image" Target="../media/image75.svg"/><Relationship Id="rId14" Type="http://schemas.openxmlformats.org/officeDocument/2006/relationships/image" Target="../media/image36.svg"/><Relationship Id="rId22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8584098" cy="757130"/>
          </a:xfrm>
        </p:spPr>
        <p:txBody>
          <a:bodyPr/>
          <a:lstStyle/>
          <a:p>
            <a:r>
              <a:rPr lang="en-US" dirty="0" err="1"/>
              <a:t>Octank</a:t>
            </a:r>
            <a:r>
              <a:rPr lang="en-US" dirty="0"/>
              <a:t> E-Commerce on AWS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48B7E1-7ECA-474D-8905-D6A9821A8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2752725"/>
            <a:ext cx="7640550" cy="535531"/>
          </a:xfrm>
        </p:spPr>
        <p:txBody>
          <a:bodyPr/>
          <a:lstStyle/>
          <a:p>
            <a:r>
              <a:rPr lang="en-US" dirty="0"/>
              <a:t>US E-Commerce Architecture PoC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Jungsub</a:t>
            </a:r>
            <a:r>
              <a:rPr lang="en-US" dirty="0"/>
              <a:t> Shin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A93F1C-7E4C-4797-9932-F928D34BF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Solutions Architect</a:t>
            </a:r>
          </a:p>
        </p:txBody>
      </p:sp>
    </p:spTree>
    <p:extLst>
      <p:ext uri="{BB962C8B-B14F-4D97-AF65-F5344CB8AC3E}">
        <p14:creationId xmlns:p14="http://schemas.microsoft.com/office/powerpoint/2010/main" val="20085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4 : Availability Zone DR – Service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652B4-63D3-FE92-205D-D82796A699B1}"/>
              </a:ext>
            </a:extLst>
          </p:cNvPr>
          <p:cNvSpPr txBox="1">
            <a:spLocks/>
          </p:cNvSpPr>
          <p:nvPr/>
        </p:nvSpPr>
        <p:spPr>
          <a:xfrm>
            <a:off x="699600" y="1465501"/>
            <a:ext cx="10972800" cy="4506362"/>
          </a:xfrm>
          <a:prstGeom prst="rect">
            <a:avLst/>
          </a:prstGeom>
        </p:spPr>
        <p:txBody>
          <a:bodyPr vert="horz" wrap="square" lIns="0" tIns="45720" rIns="0" bIns="45720" numCol="2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ALB</a:t>
            </a:r>
            <a:endParaRPr lang="en-US" altLang="ko-KR" sz="20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ALB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Health Check</a:t>
            </a:r>
            <a:r>
              <a:rPr lang="ko-KR" altLang="en-US" sz="1600" dirty="0" err="1">
                <a:latin typeface="+mn-ea"/>
                <a:cs typeface="Amazon Ember" panose="020B0603020204020204" pitchFamily="34" charset="0"/>
                <a:sym typeface="Wingdings" pitchFamily="2" charset="2"/>
              </a:rPr>
              <a:t>를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통해서 정상 상태의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Web/App Server Container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에게만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Traffic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전달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Web/App Server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에서 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Health Check Endpoint 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제공 필요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marL="628650" lvl="2" indent="0">
              <a:lnSpc>
                <a:spcPct val="100000"/>
              </a:lnSpc>
              <a:buNone/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Web/App Container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EKS Cluster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Web/App Server Container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의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Auto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Failover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수행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5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분 대기 필요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RDS Aurora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RDS Aurora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Writer Instance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의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Auto Failover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수행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App Server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에서 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RDS Aurora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로 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Reconnection 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수행 필요</a:t>
            </a:r>
            <a:endParaRPr lang="en-US" altLang="ko-KR" sz="14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RDS Aurora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Muti-AZ </a:t>
            </a:r>
            <a:r>
              <a:rPr lang="en-US" altLang="ko-KR" sz="1600" dirty="0" err="1">
                <a:latin typeface="+mn-ea"/>
                <a:cs typeface="Amazon Ember" panose="020B0603020204020204" pitchFamily="34" charset="0"/>
                <a:sym typeface="Wingdings" pitchFamily="2" charset="2"/>
              </a:rPr>
              <a:t>Stoarge</a:t>
            </a:r>
            <a:r>
              <a:rPr lang="ko-KR" altLang="en-US" sz="1600" dirty="0" err="1">
                <a:latin typeface="+mn-ea"/>
                <a:cs typeface="Amazon Ember" panose="020B0603020204020204" pitchFamily="34" charset="0"/>
                <a:sym typeface="Wingdings" pitchFamily="2" charset="2"/>
              </a:rPr>
              <a:t>를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통한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Data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보존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EFS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EFS ENI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이중화를 통한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EC2 Instance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에서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EFS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로의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접근 경로 확보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EFS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Muti-AZ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Storage</a:t>
            </a:r>
            <a:r>
              <a:rPr lang="ko-KR" altLang="en-US" sz="1600" dirty="0" err="1">
                <a:latin typeface="+mn-ea"/>
                <a:cs typeface="Amazon Ember" panose="020B0603020204020204" pitchFamily="34" charset="0"/>
                <a:sym typeface="Wingdings" pitchFamily="2" charset="2"/>
              </a:rPr>
              <a:t>를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 통한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Data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보존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4 : Availability Zone DR – How Simulate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652B4-63D3-FE92-205D-D82796A699B1}"/>
              </a:ext>
            </a:extLst>
          </p:cNvPr>
          <p:cNvSpPr txBox="1">
            <a:spLocks/>
          </p:cNvSpPr>
          <p:nvPr/>
        </p:nvSpPr>
        <p:spPr>
          <a:xfrm>
            <a:off x="699600" y="1465501"/>
            <a:ext cx="10972800" cy="3908762"/>
          </a:xfrm>
          <a:prstGeom prst="rect">
            <a:avLst/>
          </a:prstGeom>
        </p:spPr>
        <p:txBody>
          <a:bodyPr vert="horz" wrap="square" lIns="0" tIns="45720" rIns="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Availability Zone Network Down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FIS (Fault Injection Simulator) Service</a:t>
            </a:r>
            <a:r>
              <a:rPr lang="ko-KR" altLang="en-US" sz="2000" dirty="0" err="1">
                <a:latin typeface="+mn-ea"/>
                <a:cs typeface="Amazon Ember" panose="020B0603020204020204" pitchFamily="34" charset="0"/>
              </a:rPr>
              <a:t>를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 활용하여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 Subnet Down</a:t>
            </a:r>
          </a:p>
          <a:p>
            <a:pPr lvl="1">
              <a:lnSpc>
                <a:spcPct val="100000"/>
              </a:lnSpc>
            </a:pPr>
            <a:endParaRPr lang="en-US" altLang="ko-KR" sz="18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RDS Aurora Writer Instance Down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강제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Failover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수행을 통해서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Writer Instance Down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및 교체</a:t>
            </a: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0E5E-32F7-6F41-8516-278661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48172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D0E903E-B7F0-FE41-FEF1-6D03F7FA4FCC}"/>
              </a:ext>
            </a:extLst>
          </p:cNvPr>
          <p:cNvSpPr txBox="1">
            <a:spLocks/>
          </p:cNvSpPr>
          <p:nvPr/>
        </p:nvSpPr>
        <p:spPr>
          <a:xfrm>
            <a:off x="609600" y="-45802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2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PoC 5 : Region DR</a:t>
            </a:r>
            <a:r>
              <a:rPr lang="ko-KR" altLang="en-US" dirty="0"/>
              <a:t> </a:t>
            </a:r>
            <a:r>
              <a:rPr lang="en-US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474044-22E8-FCC4-9512-F3315B834F34}"/>
              </a:ext>
            </a:extLst>
          </p:cNvPr>
          <p:cNvCxnSpPr>
            <a:cxnSpLocks/>
          </p:cNvCxnSpPr>
          <p:nvPr/>
        </p:nvCxnSpPr>
        <p:spPr>
          <a:xfrm>
            <a:off x="449285" y="3221324"/>
            <a:ext cx="10946230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1">
            <a:extLst>
              <a:ext uri="{FF2B5EF4-FFF2-40B4-BE49-F238E27FC236}">
                <a16:creationId xmlns:a16="http://schemas.microsoft.com/office/drawing/2014/main" id="{F050F9EF-80CD-5612-B5A3-1D8ED3840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196" y="3427698"/>
            <a:ext cx="18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Region Down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1B7C5F6-C374-4EF8-0039-9934A7890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830" y="2716244"/>
            <a:ext cx="18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Steady State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0C85B42-10D0-5DA2-BD73-366949DDFA74}"/>
              </a:ext>
            </a:extLst>
          </p:cNvPr>
          <p:cNvSpPr/>
          <p:nvPr/>
        </p:nvSpPr>
        <p:spPr>
          <a:xfrm>
            <a:off x="1007827" y="3077499"/>
            <a:ext cx="317991" cy="3427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2DD64-8300-2A66-1265-015C50D0A524}"/>
              </a:ext>
            </a:extLst>
          </p:cNvPr>
          <p:cNvSpPr/>
          <p:nvPr/>
        </p:nvSpPr>
        <p:spPr>
          <a:xfrm>
            <a:off x="4197028" y="299512"/>
            <a:ext cx="3849347" cy="133560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Primary EKS Cluster (K8s) </a:t>
            </a:r>
          </a:p>
        </p:txBody>
      </p:sp>
      <p:pic>
        <p:nvPicPr>
          <p:cNvPr id="13" name="Graphic 23">
            <a:extLst>
              <a:ext uri="{FF2B5EF4-FFF2-40B4-BE49-F238E27FC236}">
                <a16:creationId xmlns:a16="http://schemas.microsoft.com/office/drawing/2014/main" id="{8BB4FF13-E0BD-66C1-1B84-C65CBC9F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62" y="30763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E2C2D1-6D52-6747-8A5D-C201CEF66859}"/>
              </a:ext>
            </a:extLst>
          </p:cNvPr>
          <p:cNvSpPr/>
          <p:nvPr/>
        </p:nvSpPr>
        <p:spPr>
          <a:xfrm>
            <a:off x="5549085" y="701731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15" name="Graphic 60">
            <a:extLst>
              <a:ext uri="{FF2B5EF4-FFF2-40B4-BE49-F238E27FC236}">
                <a16:creationId xmlns:a16="http://schemas.microsoft.com/office/drawing/2014/main" id="{A5ADFEFC-4D47-B342-C7FA-BE007FC3F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5708850" y="1186769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36">
            <a:extLst>
              <a:ext uri="{FF2B5EF4-FFF2-40B4-BE49-F238E27FC236}">
                <a16:creationId xmlns:a16="http://schemas.microsoft.com/office/drawing/2014/main" id="{EA24D0FD-B2EA-C0DC-71DA-DA79F0F8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803994" y="1284394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60">
            <a:extLst>
              <a:ext uri="{FF2B5EF4-FFF2-40B4-BE49-F238E27FC236}">
                <a16:creationId xmlns:a16="http://schemas.microsoft.com/office/drawing/2014/main" id="{78BAE2B4-03B2-2096-FEC7-A73B29D6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181960" y="1179527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6">
            <a:extLst>
              <a:ext uri="{FF2B5EF4-FFF2-40B4-BE49-F238E27FC236}">
                <a16:creationId xmlns:a16="http://schemas.microsoft.com/office/drawing/2014/main" id="{6DD85AE4-2C86-175F-4854-20717A13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277104" y="1277152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A73D081-EAEC-87B7-EA46-73B94E93A121}"/>
              </a:ext>
            </a:extLst>
          </p:cNvPr>
          <p:cNvSpPr/>
          <p:nvPr/>
        </p:nvSpPr>
        <p:spPr>
          <a:xfrm>
            <a:off x="6832359" y="701731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D3FE0F-291B-FDC8-D9E7-215A7B7CC72F}"/>
              </a:ext>
            </a:extLst>
          </p:cNvPr>
          <p:cNvSpPr/>
          <p:nvPr/>
        </p:nvSpPr>
        <p:spPr>
          <a:xfrm>
            <a:off x="4197028" y="1797245"/>
            <a:ext cx="3849347" cy="133560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Secondary EKS Cluster (K8s)</a:t>
            </a:r>
          </a:p>
        </p:txBody>
      </p:sp>
      <p:pic>
        <p:nvPicPr>
          <p:cNvPr id="53" name="Graphic 23">
            <a:extLst>
              <a:ext uri="{FF2B5EF4-FFF2-40B4-BE49-F238E27FC236}">
                <a16:creationId xmlns:a16="http://schemas.microsoft.com/office/drawing/2014/main" id="{338FDAAA-B0BE-1D31-0AD7-FD9FAE99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62" y="1805367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9A342E9-8711-9CAF-9C42-8A3EDA1C3495}"/>
              </a:ext>
            </a:extLst>
          </p:cNvPr>
          <p:cNvSpPr/>
          <p:nvPr/>
        </p:nvSpPr>
        <p:spPr>
          <a:xfrm>
            <a:off x="4256911" y="2199464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E4F97FA-97E0-B8CF-59E5-AB4907D754AC}"/>
              </a:ext>
            </a:extLst>
          </p:cNvPr>
          <p:cNvSpPr/>
          <p:nvPr/>
        </p:nvSpPr>
        <p:spPr>
          <a:xfrm>
            <a:off x="5540185" y="2199464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A1897D-9462-9CB9-D8A9-8C13545E59C4}"/>
              </a:ext>
            </a:extLst>
          </p:cNvPr>
          <p:cNvCxnSpPr>
            <a:cxnSpLocks/>
          </p:cNvCxnSpPr>
          <p:nvPr/>
        </p:nvCxnSpPr>
        <p:spPr>
          <a:xfrm>
            <a:off x="2882779" y="1717453"/>
            <a:ext cx="8512736" cy="0"/>
          </a:xfrm>
          <a:prstGeom prst="line">
            <a:avLst/>
          </a:prstGeom>
          <a:ln w="19050" cap="rnd">
            <a:solidFill>
              <a:schemeClr val="bg2">
                <a:lumMod val="50000"/>
                <a:lumOff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1">
            <a:extLst>
              <a:ext uri="{FF2B5EF4-FFF2-40B4-BE49-F238E27FC236}">
                <a16:creationId xmlns:a16="http://schemas.microsoft.com/office/drawing/2014/main" id="{2CAA0921-2B39-3A59-34F8-3F191527A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2" y="1442528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Seoul Region</a:t>
            </a: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DBBEE5CB-3F8B-27C5-7B11-4597FB9E9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2" y="1724930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Tyoko</a:t>
            </a:r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Region</a:t>
            </a:r>
          </a:p>
        </p:txBody>
      </p:sp>
      <p:pic>
        <p:nvPicPr>
          <p:cNvPr id="72" name="Graphic 14">
            <a:extLst>
              <a:ext uri="{FF2B5EF4-FFF2-40B4-BE49-F238E27FC236}">
                <a16:creationId xmlns:a16="http://schemas.microsoft.com/office/drawing/2014/main" id="{97A6A383-CEA2-E398-EB9A-00B221F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7" y="165354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31">
            <a:extLst>
              <a:ext uri="{FF2B5EF4-FFF2-40B4-BE49-F238E27FC236}">
                <a16:creationId xmlns:a16="http://schemas.microsoft.com/office/drawing/2014/main" id="{8B977849-6994-6276-32EA-B44506B77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55" y="2123443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B02FB0A1-895E-0070-EB04-0916B4CDC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437" y="1011269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6388CCF9-6E68-BD6C-7BC3-5E267C6AE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297330" y="5790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1">
            <a:extLst>
              <a:ext uri="{FF2B5EF4-FFF2-40B4-BE49-F238E27FC236}">
                <a16:creationId xmlns:a16="http://schemas.microsoft.com/office/drawing/2014/main" id="{6A0E9EB8-3848-8293-AD4F-93E7E576A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444" y="2539061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77" name="Graphic 8">
            <a:extLst>
              <a:ext uri="{FF2B5EF4-FFF2-40B4-BE49-F238E27FC236}">
                <a16:creationId xmlns:a16="http://schemas.microsoft.com/office/drawing/2014/main" id="{B47A1836-5E13-836E-5B7C-085C41EB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297330" y="210681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21">
            <a:extLst>
              <a:ext uri="{FF2B5EF4-FFF2-40B4-BE49-F238E27FC236}">
                <a16:creationId xmlns:a16="http://schemas.microsoft.com/office/drawing/2014/main" id="{F8DD2095-2DDF-02C9-7FF7-ADA200F0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62" y="606259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11">
            <a:extLst>
              <a:ext uri="{FF2B5EF4-FFF2-40B4-BE49-F238E27FC236}">
                <a16:creationId xmlns:a16="http://schemas.microsoft.com/office/drawing/2014/main" id="{2B13CE3E-D656-52DA-64DB-632384FBE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31" y="1080114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39C025FE-B4D9-B36E-700F-4ED29CC14252}"/>
              </a:ext>
            </a:extLst>
          </p:cNvPr>
          <p:cNvCxnSpPr>
            <a:cxnSpLocks/>
            <a:stCxn id="72" idx="3"/>
            <a:endCxn id="75" idx="1"/>
          </p:cNvCxnSpPr>
          <p:nvPr/>
        </p:nvCxnSpPr>
        <p:spPr>
          <a:xfrm flipV="1">
            <a:off x="1118497" y="807625"/>
            <a:ext cx="2178833" cy="1080868"/>
          </a:xfrm>
          <a:prstGeom prst="bentConnector3">
            <a:avLst>
              <a:gd name="adj1" fmla="val 7670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2CAFD370-239D-F0D8-AB3A-910C4F031CE8}"/>
              </a:ext>
            </a:extLst>
          </p:cNvPr>
          <p:cNvCxnSpPr>
            <a:cxnSpLocks/>
            <a:stCxn id="75" idx="3"/>
            <a:endCxn id="14" idx="1"/>
          </p:cNvCxnSpPr>
          <p:nvPr/>
        </p:nvCxnSpPr>
        <p:spPr>
          <a:xfrm>
            <a:off x="3754530" y="807625"/>
            <a:ext cx="1794555" cy="325395"/>
          </a:xfrm>
          <a:prstGeom prst="bentConnector3">
            <a:avLst>
              <a:gd name="adj1" fmla="val 9566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1">
            <a:extLst>
              <a:ext uri="{FF2B5EF4-FFF2-40B4-BE49-F238E27FC236}">
                <a16:creationId xmlns:a16="http://schemas.microsoft.com/office/drawing/2014/main" id="{D2F18157-D11A-06D3-C343-DBA565F03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7874" y="1184934"/>
            <a:ext cx="12191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(Source,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Writable)</a:t>
            </a:r>
          </a:p>
        </p:txBody>
      </p:sp>
      <p:sp>
        <p:nvSpPr>
          <p:cNvPr id="100" name="TextBox 11">
            <a:extLst>
              <a:ext uri="{FF2B5EF4-FFF2-40B4-BE49-F238E27FC236}">
                <a16:creationId xmlns:a16="http://schemas.microsoft.com/office/drawing/2014/main" id="{C2BDDCFF-26F0-7299-CACC-FAE41A700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287" y="2562271"/>
            <a:ext cx="17623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(Destination,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Read-only)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A7A41C77-A048-E5BE-CD71-144D71798CA1}"/>
              </a:ext>
            </a:extLst>
          </p:cNvPr>
          <p:cNvCxnSpPr>
            <a:cxnSpLocks/>
            <a:stCxn id="19" idx="0"/>
            <a:endCxn id="162" idx="0"/>
          </p:cNvCxnSpPr>
          <p:nvPr/>
        </p:nvCxnSpPr>
        <p:spPr>
          <a:xfrm rot="16200000" flipH="1">
            <a:off x="8149372" y="-42745"/>
            <a:ext cx="6652" cy="1495604"/>
          </a:xfrm>
          <a:prstGeom prst="bentConnector3">
            <a:avLst>
              <a:gd name="adj1" fmla="val -343656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1">
            <a:extLst>
              <a:ext uri="{FF2B5EF4-FFF2-40B4-BE49-F238E27FC236}">
                <a16:creationId xmlns:a16="http://schemas.microsoft.com/office/drawing/2014/main" id="{3FDB478D-1BB7-99C8-5171-731A74562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2201" y="1174047"/>
            <a:ext cx="16156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(Primary,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Writable)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EDF95620-218C-0FE7-DBB5-DF954E62BF6A}"/>
              </a:ext>
            </a:extLst>
          </p:cNvPr>
          <p:cNvCxnSpPr>
            <a:cxnSpLocks/>
            <a:stCxn id="19" idx="0"/>
            <a:endCxn id="174" idx="0"/>
          </p:cNvCxnSpPr>
          <p:nvPr/>
        </p:nvCxnSpPr>
        <p:spPr>
          <a:xfrm rot="16200000" flipH="1">
            <a:off x="8958059" y="-851433"/>
            <a:ext cx="1861" cy="3108189"/>
          </a:xfrm>
          <a:prstGeom prst="bentConnector3">
            <a:avLst>
              <a:gd name="adj1" fmla="val -1228371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">
            <a:extLst>
              <a:ext uri="{FF2B5EF4-FFF2-40B4-BE49-F238E27FC236}">
                <a16:creationId xmlns:a16="http://schemas.microsoft.com/office/drawing/2014/main" id="{D6107BC3-2F5C-FFBF-A828-76B1DB3C8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669" y="2561289"/>
            <a:ext cx="19306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(Secondary, Read-only)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374F4D4-8443-48DC-8C33-57D6F95A107B}"/>
              </a:ext>
            </a:extLst>
          </p:cNvPr>
          <p:cNvCxnSpPr>
            <a:cxnSpLocks/>
            <a:stCxn id="165" idx="0"/>
            <a:endCxn id="98" idx="2"/>
          </p:cNvCxnSpPr>
          <p:nvPr/>
        </p:nvCxnSpPr>
        <p:spPr>
          <a:xfrm flipH="1" flipV="1">
            <a:off x="8897457" y="1615821"/>
            <a:ext cx="2802" cy="47655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2D1DABA-D792-F5FC-E279-3C3547A525DE}"/>
              </a:ext>
            </a:extLst>
          </p:cNvPr>
          <p:cNvCxnSpPr>
            <a:cxnSpLocks/>
            <a:stCxn id="176" idx="0"/>
            <a:endCxn id="105" idx="2"/>
          </p:cNvCxnSpPr>
          <p:nvPr/>
        </p:nvCxnSpPr>
        <p:spPr>
          <a:xfrm flipH="1" flipV="1">
            <a:off x="10510015" y="1604934"/>
            <a:ext cx="3070" cy="48743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1">
            <a:extLst>
              <a:ext uri="{FF2B5EF4-FFF2-40B4-BE49-F238E27FC236}">
                <a16:creationId xmlns:a16="http://schemas.microsoft.com/office/drawing/2014/main" id="{62B1C505-91B1-DF84-22D3-C7B74C60B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4193" y="1680009"/>
            <a:ext cx="11020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Cross-region Replication</a:t>
            </a:r>
          </a:p>
        </p:txBody>
      </p:sp>
      <p:sp>
        <p:nvSpPr>
          <p:cNvPr id="125" name="TextBox 11">
            <a:extLst>
              <a:ext uri="{FF2B5EF4-FFF2-40B4-BE49-F238E27FC236}">
                <a16:creationId xmlns:a16="http://schemas.microsoft.com/office/drawing/2014/main" id="{0C54B805-AE6A-67E0-7013-6832C7BE5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228" y="218496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Cross-region Replication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F5A352B-90C3-BCE8-2034-979BC40AF6BD}"/>
              </a:ext>
            </a:extLst>
          </p:cNvPr>
          <p:cNvSpPr/>
          <p:nvPr/>
        </p:nvSpPr>
        <p:spPr>
          <a:xfrm>
            <a:off x="4256911" y="700663"/>
            <a:ext cx="1145074" cy="86364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134" name="Graphic 60">
            <a:extLst>
              <a:ext uri="{FF2B5EF4-FFF2-40B4-BE49-F238E27FC236}">
                <a16:creationId xmlns:a16="http://schemas.microsoft.com/office/drawing/2014/main" id="{BBD210DF-2ECE-A2A0-C739-49FB04A7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981481" y="1179527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Graphic 34">
            <a:extLst>
              <a:ext uri="{FF2B5EF4-FFF2-40B4-BE49-F238E27FC236}">
                <a16:creationId xmlns:a16="http://schemas.microsoft.com/office/drawing/2014/main" id="{2BF5CAB4-EB46-8E53-57B7-E5C2D2DAE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8425" y="1276471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60">
            <a:extLst>
              <a:ext uri="{FF2B5EF4-FFF2-40B4-BE49-F238E27FC236}">
                <a16:creationId xmlns:a16="http://schemas.microsoft.com/office/drawing/2014/main" id="{C6852CC1-E197-8125-7731-7AAC2D16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452232" y="1179527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Graphic 34">
            <a:extLst>
              <a:ext uri="{FF2B5EF4-FFF2-40B4-BE49-F238E27FC236}">
                <a16:creationId xmlns:a16="http://schemas.microsoft.com/office/drawing/2014/main" id="{A080C048-2906-2C48-CC2E-55990B415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549176" y="1276471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Graphic 60">
            <a:extLst>
              <a:ext uri="{FF2B5EF4-FFF2-40B4-BE49-F238E27FC236}">
                <a16:creationId xmlns:a16="http://schemas.microsoft.com/office/drawing/2014/main" id="{30BE51F3-BF08-32E3-7A55-7FA88D78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663511" y="1186769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2" descr="DevOps] ArgoCD Best Practice">
            <a:extLst>
              <a:ext uri="{FF2B5EF4-FFF2-40B4-BE49-F238E27FC236}">
                <a16:creationId xmlns:a16="http://schemas.microsoft.com/office/drawing/2014/main" id="{5E12C601-E115-C5A4-B611-3B363241E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41" y="1255323"/>
            <a:ext cx="222155" cy="2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4B6A0EB6-14AC-A24E-C053-050D5681FC6A}"/>
              </a:ext>
            </a:extLst>
          </p:cNvPr>
          <p:cNvSpPr/>
          <p:nvPr/>
        </p:nvSpPr>
        <p:spPr>
          <a:xfrm>
            <a:off x="6829619" y="2198177"/>
            <a:ext cx="1145074" cy="86364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160" name="TextBox 11">
            <a:extLst>
              <a:ext uri="{FF2B5EF4-FFF2-40B4-BE49-F238E27FC236}">
                <a16:creationId xmlns:a16="http://schemas.microsoft.com/office/drawing/2014/main" id="{65ADBF69-C130-9255-2BDB-9EDEFE775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138" y="2540360"/>
            <a:ext cx="13802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(K8s Manifest)</a:t>
            </a:r>
          </a:p>
        </p:txBody>
      </p:sp>
      <p:pic>
        <p:nvPicPr>
          <p:cNvPr id="161" name="Picture 6" descr="Git · GitHub">
            <a:extLst>
              <a:ext uri="{FF2B5EF4-FFF2-40B4-BE49-F238E27FC236}">
                <a16:creationId xmlns:a16="http://schemas.microsoft.com/office/drawing/2014/main" id="{04D161B6-DBD2-53C8-2B4C-8AE97A2C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69" y="2063189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Graphic 19">
            <a:extLst>
              <a:ext uri="{FF2B5EF4-FFF2-40B4-BE49-F238E27FC236}">
                <a16:creationId xmlns:a16="http://schemas.microsoft.com/office/drawing/2014/main" id="{D0619E97-AF44-ED5E-27FB-18BAA2AD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50" y="70838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Graphic 19">
            <a:extLst>
              <a:ext uri="{FF2B5EF4-FFF2-40B4-BE49-F238E27FC236}">
                <a16:creationId xmlns:a16="http://schemas.microsoft.com/office/drawing/2014/main" id="{2EB0BCB4-A363-3A30-45F3-15B8CFF3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09" y="209237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11CC0726-3B25-5675-56A3-5471E30F4B8D}"/>
              </a:ext>
            </a:extLst>
          </p:cNvPr>
          <p:cNvCxnSpPr>
            <a:cxnSpLocks/>
            <a:stCxn id="143" idx="1"/>
            <a:endCxn id="160" idx="2"/>
          </p:cNvCxnSpPr>
          <p:nvPr/>
        </p:nvCxnSpPr>
        <p:spPr>
          <a:xfrm rot="10800000" flipV="1">
            <a:off x="2251287" y="1366401"/>
            <a:ext cx="2412225" cy="1604846"/>
          </a:xfrm>
          <a:prstGeom prst="bentConnector4">
            <a:avLst>
              <a:gd name="adj1" fmla="val 22895"/>
              <a:gd name="adj2" fmla="val 107954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Graphic 7">
            <a:extLst>
              <a:ext uri="{FF2B5EF4-FFF2-40B4-BE49-F238E27FC236}">
                <a16:creationId xmlns:a16="http://schemas.microsoft.com/office/drawing/2014/main" id="{08F4DBF1-534A-8331-F317-31677B85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34" y="703592"/>
            <a:ext cx="469901" cy="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Graphic 7">
            <a:extLst>
              <a:ext uri="{FF2B5EF4-FFF2-40B4-BE49-F238E27FC236}">
                <a16:creationId xmlns:a16="http://schemas.microsoft.com/office/drawing/2014/main" id="{408E2384-82FE-D9E5-C1D2-49327A28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34" y="2092370"/>
            <a:ext cx="469901" cy="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" name="Graphic 60">
            <a:extLst>
              <a:ext uri="{FF2B5EF4-FFF2-40B4-BE49-F238E27FC236}">
                <a16:creationId xmlns:a16="http://schemas.microsoft.com/office/drawing/2014/main" id="{420C873C-442D-D1FB-7197-CCE27F4B7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648964" y="2684299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" name="Picture 2" descr="DevOps] ArgoCD Best Practice">
            <a:extLst>
              <a:ext uri="{FF2B5EF4-FFF2-40B4-BE49-F238E27FC236}">
                <a16:creationId xmlns:a16="http://schemas.microsoft.com/office/drawing/2014/main" id="{069828C7-299A-A8B3-51A1-CFFED88CC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94" y="2752853"/>
            <a:ext cx="222155" cy="2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3" name="Elbow Connector 212">
            <a:extLst>
              <a:ext uri="{FF2B5EF4-FFF2-40B4-BE49-F238E27FC236}">
                <a16:creationId xmlns:a16="http://schemas.microsoft.com/office/drawing/2014/main" id="{B72534E4-678B-B604-D818-7D8DA34A5090}"/>
              </a:ext>
            </a:extLst>
          </p:cNvPr>
          <p:cNvCxnSpPr>
            <a:cxnSpLocks/>
            <a:stCxn id="211" idx="1"/>
            <a:endCxn id="160" idx="2"/>
          </p:cNvCxnSpPr>
          <p:nvPr/>
        </p:nvCxnSpPr>
        <p:spPr>
          <a:xfrm rot="10800000" flipV="1">
            <a:off x="2251286" y="2863931"/>
            <a:ext cx="2397678" cy="107316"/>
          </a:xfrm>
          <a:prstGeom prst="bentConnector4">
            <a:avLst>
              <a:gd name="adj1" fmla="val 22483"/>
              <a:gd name="adj2" fmla="val 21987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A0026448-B704-0898-CEFB-8F837ED6364B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1118497" y="841209"/>
            <a:ext cx="879965" cy="1047284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2082325-5842-2B0E-83CD-1D8BEFBAD07A}"/>
              </a:ext>
            </a:extLst>
          </p:cNvPr>
          <p:cNvSpPr/>
          <p:nvPr/>
        </p:nvSpPr>
        <p:spPr>
          <a:xfrm>
            <a:off x="4197028" y="3291321"/>
            <a:ext cx="3849347" cy="133560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Primary EKS Cluster (K8s)</a:t>
            </a:r>
          </a:p>
        </p:txBody>
      </p:sp>
      <p:pic>
        <p:nvPicPr>
          <p:cNvPr id="229" name="Graphic 23">
            <a:extLst>
              <a:ext uri="{FF2B5EF4-FFF2-40B4-BE49-F238E27FC236}">
                <a16:creationId xmlns:a16="http://schemas.microsoft.com/office/drawing/2014/main" id="{048F6A6C-BD7B-AF66-2694-0C8318E03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62" y="3299443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61B3F50A-D752-2B18-05C8-DB0A157AC49B}"/>
              </a:ext>
            </a:extLst>
          </p:cNvPr>
          <p:cNvSpPr/>
          <p:nvPr/>
        </p:nvSpPr>
        <p:spPr>
          <a:xfrm>
            <a:off x="5549085" y="3693540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231" name="Graphic 60">
            <a:extLst>
              <a:ext uri="{FF2B5EF4-FFF2-40B4-BE49-F238E27FC236}">
                <a16:creationId xmlns:a16="http://schemas.microsoft.com/office/drawing/2014/main" id="{244203E1-C0CE-41B4-2C19-6AE0AC750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5708850" y="4178578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Graphic 36">
            <a:extLst>
              <a:ext uri="{FF2B5EF4-FFF2-40B4-BE49-F238E27FC236}">
                <a16:creationId xmlns:a16="http://schemas.microsoft.com/office/drawing/2014/main" id="{B58EBC0B-7151-FFED-9C3D-EA09F905B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803994" y="4276203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Graphic 60">
            <a:extLst>
              <a:ext uri="{FF2B5EF4-FFF2-40B4-BE49-F238E27FC236}">
                <a16:creationId xmlns:a16="http://schemas.microsoft.com/office/drawing/2014/main" id="{B3F2AEFD-EC7E-ACE6-B418-8424623AD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181960" y="4171336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Graphic 36">
            <a:extLst>
              <a:ext uri="{FF2B5EF4-FFF2-40B4-BE49-F238E27FC236}">
                <a16:creationId xmlns:a16="http://schemas.microsoft.com/office/drawing/2014/main" id="{5A5E8801-529B-073D-1A0C-94719487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277104" y="4268961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E3B69C8B-4D1E-B4CB-E31D-EF77FAB06F75}"/>
              </a:ext>
            </a:extLst>
          </p:cNvPr>
          <p:cNvSpPr/>
          <p:nvPr/>
        </p:nvSpPr>
        <p:spPr>
          <a:xfrm>
            <a:off x="6832359" y="3693540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3396FD1-6CDE-3DDA-C1D1-5E8028E7B4DD}"/>
              </a:ext>
            </a:extLst>
          </p:cNvPr>
          <p:cNvSpPr/>
          <p:nvPr/>
        </p:nvSpPr>
        <p:spPr>
          <a:xfrm>
            <a:off x="4197028" y="4789054"/>
            <a:ext cx="3849347" cy="133560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Secondary EKS Cluster (K8s)</a:t>
            </a:r>
          </a:p>
        </p:txBody>
      </p:sp>
      <p:pic>
        <p:nvPicPr>
          <p:cNvPr id="237" name="Graphic 23">
            <a:extLst>
              <a:ext uri="{FF2B5EF4-FFF2-40B4-BE49-F238E27FC236}">
                <a16:creationId xmlns:a16="http://schemas.microsoft.com/office/drawing/2014/main" id="{1C10F20F-90B6-B1C3-787D-957DFDB7B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62" y="4797176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C6FF8DDB-1A21-5CF7-4841-A551F4C1D4A4}"/>
              </a:ext>
            </a:extLst>
          </p:cNvPr>
          <p:cNvSpPr/>
          <p:nvPr/>
        </p:nvSpPr>
        <p:spPr>
          <a:xfrm>
            <a:off x="4256911" y="5191273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C03DB0A6-E901-88E8-B2B4-8440433E41EB}"/>
              </a:ext>
            </a:extLst>
          </p:cNvPr>
          <p:cNvSpPr/>
          <p:nvPr/>
        </p:nvSpPr>
        <p:spPr>
          <a:xfrm>
            <a:off x="5540185" y="5191273"/>
            <a:ext cx="1145074" cy="86257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596E795F-433C-570B-3618-9C6EC63DAFE7}"/>
              </a:ext>
            </a:extLst>
          </p:cNvPr>
          <p:cNvCxnSpPr>
            <a:cxnSpLocks/>
          </p:cNvCxnSpPr>
          <p:nvPr/>
        </p:nvCxnSpPr>
        <p:spPr>
          <a:xfrm>
            <a:off x="2882779" y="4709262"/>
            <a:ext cx="8512736" cy="0"/>
          </a:xfrm>
          <a:prstGeom prst="line">
            <a:avLst/>
          </a:prstGeom>
          <a:ln w="19050" cap="rnd">
            <a:solidFill>
              <a:schemeClr val="bg2">
                <a:lumMod val="50000"/>
                <a:lumOff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11">
            <a:extLst>
              <a:ext uri="{FF2B5EF4-FFF2-40B4-BE49-F238E27FC236}">
                <a16:creationId xmlns:a16="http://schemas.microsoft.com/office/drawing/2014/main" id="{7BCBE5DD-0656-510A-E482-D3CB54DD9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2" y="4434337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Seoul Region</a:t>
            </a:r>
          </a:p>
        </p:txBody>
      </p:sp>
      <p:sp>
        <p:nvSpPr>
          <p:cNvPr id="242" name="TextBox 11">
            <a:extLst>
              <a:ext uri="{FF2B5EF4-FFF2-40B4-BE49-F238E27FC236}">
                <a16:creationId xmlns:a16="http://schemas.microsoft.com/office/drawing/2014/main" id="{0B34E1FA-6B9C-EF31-E0BB-88977AA9F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422" y="4716739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Tyoko</a:t>
            </a:r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Region</a:t>
            </a:r>
          </a:p>
        </p:txBody>
      </p:sp>
      <p:pic>
        <p:nvPicPr>
          <p:cNvPr id="243" name="Graphic 14">
            <a:extLst>
              <a:ext uri="{FF2B5EF4-FFF2-40B4-BE49-F238E27FC236}">
                <a16:creationId xmlns:a16="http://schemas.microsoft.com/office/drawing/2014/main" id="{A62621BB-9FBF-8BCB-E090-454FE290C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7" y="464535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" name="TextBox 31">
            <a:extLst>
              <a:ext uri="{FF2B5EF4-FFF2-40B4-BE49-F238E27FC236}">
                <a16:creationId xmlns:a16="http://schemas.microsoft.com/office/drawing/2014/main" id="{8AFAA260-095B-4961-9C56-0357E7311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55" y="5115252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45" name="TextBox 11">
            <a:extLst>
              <a:ext uri="{FF2B5EF4-FFF2-40B4-BE49-F238E27FC236}">
                <a16:creationId xmlns:a16="http://schemas.microsoft.com/office/drawing/2014/main" id="{0C2F9918-8225-EDD4-9030-81EC045FC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437" y="4003078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246" name="Graphic 8">
            <a:extLst>
              <a:ext uri="{FF2B5EF4-FFF2-40B4-BE49-F238E27FC236}">
                <a16:creationId xmlns:a16="http://schemas.microsoft.com/office/drawing/2014/main" id="{A924BC1F-73DF-5C84-3A4A-09D4FCF1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297330" y="35708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7" name="TextBox 11">
            <a:extLst>
              <a:ext uri="{FF2B5EF4-FFF2-40B4-BE49-F238E27FC236}">
                <a16:creationId xmlns:a16="http://schemas.microsoft.com/office/drawing/2014/main" id="{7FF984FF-5BE3-F58E-4380-EF8AD8514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444" y="5530870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248" name="Graphic 8">
            <a:extLst>
              <a:ext uri="{FF2B5EF4-FFF2-40B4-BE49-F238E27FC236}">
                <a16:creationId xmlns:a16="http://schemas.microsoft.com/office/drawing/2014/main" id="{BDD3ABE7-08CF-A047-ED62-159F050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297330" y="50986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Graphic 21">
            <a:extLst>
              <a:ext uri="{FF2B5EF4-FFF2-40B4-BE49-F238E27FC236}">
                <a16:creationId xmlns:a16="http://schemas.microsoft.com/office/drawing/2014/main" id="{65477E50-1CFC-3772-DF46-7F37ACC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62" y="3598068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TextBox 11">
            <a:extLst>
              <a:ext uri="{FF2B5EF4-FFF2-40B4-BE49-F238E27FC236}">
                <a16:creationId xmlns:a16="http://schemas.microsoft.com/office/drawing/2014/main" id="{04C0A91B-2CB9-5B9F-CB2B-F3573B9CB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031" y="4071923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</a:t>
            </a:r>
          </a:p>
        </p:txBody>
      </p:sp>
      <p:cxnSp>
        <p:nvCxnSpPr>
          <p:cNvPr id="251" name="Elbow Connector 250">
            <a:extLst>
              <a:ext uri="{FF2B5EF4-FFF2-40B4-BE49-F238E27FC236}">
                <a16:creationId xmlns:a16="http://schemas.microsoft.com/office/drawing/2014/main" id="{D526251E-98C4-5B71-8ECF-6AED6B536352}"/>
              </a:ext>
            </a:extLst>
          </p:cNvPr>
          <p:cNvCxnSpPr>
            <a:cxnSpLocks/>
            <a:stCxn id="243" idx="3"/>
            <a:endCxn id="248" idx="1"/>
          </p:cNvCxnSpPr>
          <p:nvPr/>
        </p:nvCxnSpPr>
        <p:spPr>
          <a:xfrm>
            <a:off x="1118497" y="4880302"/>
            <a:ext cx="2178833" cy="446924"/>
          </a:xfrm>
          <a:prstGeom prst="bentConnector3">
            <a:avLst>
              <a:gd name="adj1" fmla="val 76162"/>
            </a:avLst>
          </a:prstGeom>
          <a:ln w="12700">
            <a:solidFill>
              <a:srgbClr val="C000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11">
            <a:extLst>
              <a:ext uri="{FF2B5EF4-FFF2-40B4-BE49-F238E27FC236}">
                <a16:creationId xmlns:a16="http://schemas.microsoft.com/office/drawing/2014/main" id="{C0BB0FDE-6B98-4240-0FD1-4D4D8C037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341" y="4176743"/>
            <a:ext cx="13162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(Source,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Writable)</a:t>
            </a:r>
          </a:p>
        </p:txBody>
      </p:sp>
      <p:sp>
        <p:nvSpPr>
          <p:cNvPr id="255" name="TextBox 11">
            <a:extLst>
              <a:ext uri="{FF2B5EF4-FFF2-40B4-BE49-F238E27FC236}">
                <a16:creationId xmlns:a16="http://schemas.microsoft.com/office/drawing/2014/main" id="{EE66775B-856D-1CE3-1FC5-9B986077C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287" y="5554080"/>
            <a:ext cx="17623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(</a:t>
            </a:r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Source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, </a:t>
            </a:r>
          </a:p>
          <a:p>
            <a:pPr algn="ctr" eaLnBrk="1" hangingPunct="1"/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Writable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57" name="TextBox 11">
            <a:extLst>
              <a:ext uri="{FF2B5EF4-FFF2-40B4-BE49-F238E27FC236}">
                <a16:creationId xmlns:a16="http://schemas.microsoft.com/office/drawing/2014/main" id="{C028CE8F-51B2-E247-0FC6-EB8150860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515" y="4165856"/>
            <a:ext cx="1771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(</a:t>
            </a:r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Secondary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,</a:t>
            </a:r>
          </a:p>
          <a:p>
            <a:pPr algn="ctr" eaLnBrk="1" hangingPunct="1"/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Read-only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BCF9B57-C217-55FC-C3EA-26447618FB53}"/>
              </a:ext>
            </a:extLst>
          </p:cNvPr>
          <p:cNvSpPr/>
          <p:nvPr/>
        </p:nvSpPr>
        <p:spPr>
          <a:xfrm>
            <a:off x="4256911" y="3692472"/>
            <a:ext cx="1145074" cy="86364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264" name="Graphic 60">
            <a:extLst>
              <a:ext uri="{FF2B5EF4-FFF2-40B4-BE49-F238E27FC236}">
                <a16:creationId xmlns:a16="http://schemas.microsoft.com/office/drawing/2014/main" id="{7FFA65C8-9420-E909-7C02-2D837EF8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981481" y="4171336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" name="Graphic 34">
            <a:extLst>
              <a:ext uri="{FF2B5EF4-FFF2-40B4-BE49-F238E27FC236}">
                <a16:creationId xmlns:a16="http://schemas.microsoft.com/office/drawing/2014/main" id="{B213E2B3-0A6B-0038-26D4-0051A64E9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8425" y="4268280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" name="Graphic 60">
            <a:extLst>
              <a:ext uri="{FF2B5EF4-FFF2-40B4-BE49-F238E27FC236}">
                <a16:creationId xmlns:a16="http://schemas.microsoft.com/office/drawing/2014/main" id="{A99D4B72-E5BC-84AE-086E-14728643F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452232" y="4171336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7" name="Graphic 34">
            <a:extLst>
              <a:ext uri="{FF2B5EF4-FFF2-40B4-BE49-F238E27FC236}">
                <a16:creationId xmlns:a16="http://schemas.microsoft.com/office/drawing/2014/main" id="{26E89F4B-1E38-60EB-A014-17677634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549176" y="4268280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Graphic 60">
            <a:extLst>
              <a:ext uri="{FF2B5EF4-FFF2-40B4-BE49-F238E27FC236}">
                <a16:creationId xmlns:a16="http://schemas.microsoft.com/office/drawing/2014/main" id="{817A0BC9-764A-885E-C003-9276E6EE0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663511" y="4178578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9" name="Picture 2" descr="DevOps] ArgoCD Best Practice">
            <a:extLst>
              <a:ext uri="{FF2B5EF4-FFF2-40B4-BE49-F238E27FC236}">
                <a16:creationId xmlns:a16="http://schemas.microsoft.com/office/drawing/2014/main" id="{E2B418EA-04F6-70F6-3FB7-8260EDA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41" y="4247132"/>
            <a:ext cx="222155" cy="2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Rectangle 269">
            <a:extLst>
              <a:ext uri="{FF2B5EF4-FFF2-40B4-BE49-F238E27FC236}">
                <a16:creationId xmlns:a16="http://schemas.microsoft.com/office/drawing/2014/main" id="{D0EE966C-15BF-2727-3D8E-EA77C836BD5A}"/>
              </a:ext>
            </a:extLst>
          </p:cNvPr>
          <p:cNvSpPr/>
          <p:nvPr/>
        </p:nvSpPr>
        <p:spPr>
          <a:xfrm>
            <a:off x="6829619" y="5189986"/>
            <a:ext cx="1145074" cy="86364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71" name="TextBox 11">
            <a:extLst>
              <a:ext uri="{FF2B5EF4-FFF2-40B4-BE49-F238E27FC236}">
                <a16:creationId xmlns:a16="http://schemas.microsoft.com/office/drawing/2014/main" id="{19FEA2C4-0EC1-9ABC-FD0C-ACB66ABA2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1138" y="5532169"/>
            <a:ext cx="13802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(K8s Manifest)</a:t>
            </a:r>
          </a:p>
        </p:txBody>
      </p:sp>
      <p:pic>
        <p:nvPicPr>
          <p:cNvPr id="272" name="Picture 6" descr="Git · GitHub">
            <a:extLst>
              <a:ext uri="{FF2B5EF4-FFF2-40B4-BE49-F238E27FC236}">
                <a16:creationId xmlns:a16="http://schemas.microsoft.com/office/drawing/2014/main" id="{2208C23E-0F85-9006-1611-2C4CF1DB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69" y="5054998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Graphic 19">
            <a:extLst>
              <a:ext uri="{FF2B5EF4-FFF2-40B4-BE49-F238E27FC236}">
                <a16:creationId xmlns:a16="http://schemas.microsoft.com/office/drawing/2014/main" id="{46F00B4C-12B5-6AD0-C43C-D34BE91F5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550" y="3700192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4" name="Graphic 19">
            <a:extLst>
              <a:ext uri="{FF2B5EF4-FFF2-40B4-BE49-F238E27FC236}">
                <a16:creationId xmlns:a16="http://schemas.microsoft.com/office/drawing/2014/main" id="{F11D6FF0-3BB7-1FA1-85E3-E59BD08CD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09" y="508418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" name="Graphic 7">
            <a:extLst>
              <a:ext uri="{FF2B5EF4-FFF2-40B4-BE49-F238E27FC236}">
                <a16:creationId xmlns:a16="http://schemas.microsoft.com/office/drawing/2014/main" id="{40EF34B1-30E6-4CA5-C873-61988032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34" y="3695401"/>
            <a:ext cx="469901" cy="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7" name="Graphic 7">
            <a:extLst>
              <a:ext uri="{FF2B5EF4-FFF2-40B4-BE49-F238E27FC236}">
                <a16:creationId xmlns:a16="http://schemas.microsoft.com/office/drawing/2014/main" id="{6F61D33E-B8EC-33C7-33F3-4ABC68182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34" y="5084179"/>
            <a:ext cx="469901" cy="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8" name="Graphic 60">
            <a:extLst>
              <a:ext uri="{FF2B5EF4-FFF2-40B4-BE49-F238E27FC236}">
                <a16:creationId xmlns:a16="http://schemas.microsoft.com/office/drawing/2014/main" id="{3D49E800-AF2C-6D6D-381A-F10F7E4E0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4648964" y="5676108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9" name="Picture 2" descr="DevOps] ArgoCD Best Practice">
            <a:extLst>
              <a:ext uri="{FF2B5EF4-FFF2-40B4-BE49-F238E27FC236}">
                <a16:creationId xmlns:a16="http://schemas.microsoft.com/office/drawing/2014/main" id="{1432740E-C20E-C118-5D7D-429F5FA19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794" y="5744662"/>
            <a:ext cx="222155" cy="2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0" name="Elbow Connector 279">
            <a:extLst>
              <a:ext uri="{FF2B5EF4-FFF2-40B4-BE49-F238E27FC236}">
                <a16:creationId xmlns:a16="http://schemas.microsoft.com/office/drawing/2014/main" id="{493FC6FF-C264-2DCA-4AE7-AB73403C12E1}"/>
              </a:ext>
            </a:extLst>
          </p:cNvPr>
          <p:cNvCxnSpPr>
            <a:cxnSpLocks/>
            <a:stCxn id="278" idx="1"/>
            <a:endCxn id="271" idx="2"/>
          </p:cNvCxnSpPr>
          <p:nvPr/>
        </p:nvCxnSpPr>
        <p:spPr>
          <a:xfrm rot="10800000" flipV="1">
            <a:off x="2251286" y="5855740"/>
            <a:ext cx="2397678" cy="107316"/>
          </a:xfrm>
          <a:prstGeom prst="bentConnector4">
            <a:avLst>
              <a:gd name="adj1" fmla="val 22483"/>
              <a:gd name="adj2" fmla="val 214415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Elbow Connector 280">
            <a:extLst>
              <a:ext uri="{FF2B5EF4-FFF2-40B4-BE49-F238E27FC236}">
                <a16:creationId xmlns:a16="http://schemas.microsoft.com/office/drawing/2014/main" id="{B9FDAF8A-A884-9060-3935-EC954196310D}"/>
              </a:ext>
            </a:extLst>
          </p:cNvPr>
          <p:cNvCxnSpPr>
            <a:cxnSpLocks/>
            <a:stCxn id="243" idx="3"/>
            <a:endCxn id="249" idx="1"/>
          </p:cNvCxnSpPr>
          <p:nvPr/>
        </p:nvCxnSpPr>
        <p:spPr>
          <a:xfrm flipV="1">
            <a:off x="1118497" y="3833018"/>
            <a:ext cx="879965" cy="1047284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5E767E13-B22B-5569-4954-04EF0D635BFE}"/>
              </a:ext>
            </a:extLst>
          </p:cNvPr>
          <p:cNvCxnSpPr>
            <a:cxnSpLocks/>
          </p:cNvCxnSpPr>
          <p:nvPr/>
        </p:nvCxnSpPr>
        <p:spPr>
          <a:xfrm>
            <a:off x="2936444" y="3830002"/>
            <a:ext cx="8299594" cy="320152"/>
          </a:xfrm>
          <a:prstGeom prst="line">
            <a:avLst/>
          </a:prstGeom>
          <a:ln w="190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27B4F9F-A87A-32F6-297C-807398E3F1F5}"/>
              </a:ext>
            </a:extLst>
          </p:cNvPr>
          <p:cNvCxnSpPr>
            <a:cxnSpLocks/>
            <a:stCxn id="248" idx="3"/>
            <a:endCxn id="239" idx="1"/>
          </p:cNvCxnSpPr>
          <p:nvPr/>
        </p:nvCxnSpPr>
        <p:spPr>
          <a:xfrm>
            <a:off x="3754530" y="5327226"/>
            <a:ext cx="1785655" cy="295336"/>
          </a:xfrm>
          <a:prstGeom prst="bentConnector3">
            <a:avLst>
              <a:gd name="adj1" fmla="val 95555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extBox 11">
            <a:extLst>
              <a:ext uri="{FF2B5EF4-FFF2-40B4-BE49-F238E27FC236}">
                <a16:creationId xmlns:a16="http://schemas.microsoft.com/office/drawing/2014/main" id="{723567E3-198D-F87A-27D8-D2D363D79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4669" y="5562139"/>
            <a:ext cx="19306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(</a:t>
            </a:r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Primary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Writable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96" name="Graphic 60">
            <a:extLst>
              <a:ext uri="{FF2B5EF4-FFF2-40B4-BE49-F238E27FC236}">
                <a16:creationId xmlns:a16="http://schemas.microsoft.com/office/drawing/2014/main" id="{6A1A70CD-A076-FAD2-889D-E1A08C38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5708850" y="5673510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" name="Graphic 36">
            <a:extLst>
              <a:ext uri="{FF2B5EF4-FFF2-40B4-BE49-F238E27FC236}">
                <a16:creationId xmlns:a16="http://schemas.microsoft.com/office/drawing/2014/main" id="{028EB730-B762-AC36-B721-C13508C22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5803994" y="5771135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Graphic 60">
            <a:extLst>
              <a:ext uri="{FF2B5EF4-FFF2-40B4-BE49-F238E27FC236}">
                <a16:creationId xmlns:a16="http://schemas.microsoft.com/office/drawing/2014/main" id="{DAB1C6FE-AFDD-FD5F-5361-25D48C31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181960" y="5666268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" name="Graphic 36">
            <a:extLst>
              <a:ext uri="{FF2B5EF4-FFF2-40B4-BE49-F238E27FC236}">
                <a16:creationId xmlns:a16="http://schemas.microsoft.com/office/drawing/2014/main" id="{981B1A1B-5284-5689-CF58-63F63ED59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277104" y="5763893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" name="Graphic 60">
            <a:extLst>
              <a:ext uri="{FF2B5EF4-FFF2-40B4-BE49-F238E27FC236}">
                <a16:creationId xmlns:a16="http://schemas.microsoft.com/office/drawing/2014/main" id="{2CEDECBB-DFDD-1A2B-4439-86EF6D3E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981481" y="5665773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" name="Graphic 34">
            <a:extLst>
              <a:ext uri="{FF2B5EF4-FFF2-40B4-BE49-F238E27FC236}">
                <a16:creationId xmlns:a16="http://schemas.microsoft.com/office/drawing/2014/main" id="{51ABE563-2067-2294-D4C1-5352B367F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078425" y="5762717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2" name="Graphic 60">
            <a:extLst>
              <a:ext uri="{FF2B5EF4-FFF2-40B4-BE49-F238E27FC236}">
                <a16:creationId xmlns:a16="http://schemas.microsoft.com/office/drawing/2014/main" id="{1259B042-2449-48FF-B53F-9C947C4D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452232" y="5665773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" name="Graphic 34">
            <a:extLst>
              <a:ext uri="{FF2B5EF4-FFF2-40B4-BE49-F238E27FC236}">
                <a16:creationId xmlns:a16="http://schemas.microsoft.com/office/drawing/2014/main" id="{6AD36F45-7C0E-2439-3572-5E268758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549176" y="5762717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4" name="Elbow Connector 303">
            <a:extLst>
              <a:ext uri="{FF2B5EF4-FFF2-40B4-BE49-F238E27FC236}">
                <a16:creationId xmlns:a16="http://schemas.microsoft.com/office/drawing/2014/main" id="{ACA38077-9766-8F04-51A2-3206B7045B93}"/>
              </a:ext>
            </a:extLst>
          </p:cNvPr>
          <p:cNvCxnSpPr>
            <a:cxnSpLocks/>
            <a:stCxn id="270" idx="0"/>
            <a:endCxn id="274" idx="0"/>
          </p:cNvCxnSpPr>
          <p:nvPr/>
        </p:nvCxnSpPr>
        <p:spPr>
          <a:xfrm rot="5400000" flipH="1" flipV="1">
            <a:off x="8098304" y="4388032"/>
            <a:ext cx="105806" cy="1498103"/>
          </a:xfrm>
          <a:prstGeom prst="bentConnector3">
            <a:avLst>
              <a:gd name="adj1" fmla="val 24871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Elbow Connector 308">
            <a:extLst>
              <a:ext uri="{FF2B5EF4-FFF2-40B4-BE49-F238E27FC236}">
                <a16:creationId xmlns:a16="http://schemas.microsoft.com/office/drawing/2014/main" id="{6883AAC4-B785-B22E-B3C7-A3F87F5A7C1F}"/>
              </a:ext>
            </a:extLst>
          </p:cNvPr>
          <p:cNvCxnSpPr>
            <a:cxnSpLocks/>
            <a:stCxn id="270" idx="0"/>
            <a:endCxn id="277" idx="0"/>
          </p:cNvCxnSpPr>
          <p:nvPr/>
        </p:nvCxnSpPr>
        <p:spPr>
          <a:xfrm rot="5400000" flipH="1" flipV="1">
            <a:off x="8904717" y="3581619"/>
            <a:ext cx="105807" cy="3110929"/>
          </a:xfrm>
          <a:prstGeom prst="bentConnector3">
            <a:avLst>
              <a:gd name="adj1" fmla="val 250285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ounded Rectangle 314">
            <a:extLst>
              <a:ext uri="{FF2B5EF4-FFF2-40B4-BE49-F238E27FC236}">
                <a16:creationId xmlns:a16="http://schemas.microsoft.com/office/drawing/2014/main" id="{06D78C12-B102-A19A-4E51-A16F59D37C8D}"/>
              </a:ext>
            </a:extLst>
          </p:cNvPr>
          <p:cNvSpPr/>
          <p:nvPr/>
        </p:nvSpPr>
        <p:spPr>
          <a:xfrm>
            <a:off x="5672422" y="5625914"/>
            <a:ext cx="913996" cy="438981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16" name="Rounded Rectangle 315">
            <a:extLst>
              <a:ext uri="{FF2B5EF4-FFF2-40B4-BE49-F238E27FC236}">
                <a16:creationId xmlns:a16="http://schemas.microsoft.com/office/drawing/2014/main" id="{CDF8A644-24B0-917D-01B8-9811E69EBBEC}"/>
              </a:ext>
            </a:extLst>
          </p:cNvPr>
          <p:cNvSpPr/>
          <p:nvPr/>
        </p:nvSpPr>
        <p:spPr>
          <a:xfrm>
            <a:off x="6922898" y="5615869"/>
            <a:ext cx="913996" cy="438981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17" name="Rounded Rectangle 316">
            <a:extLst>
              <a:ext uri="{FF2B5EF4-FFF2-40B4-BE49-F238E27FC236}">
                <a16:creationId xmlns:a16="http://schemas.microsoft.com/office/drawing/2014/main" id="{1E619A7A-9CF2-667C-92CD-33DDD71DBF74}"/>
              </a:ext>
            </a:extLst>
          </p:cNvPr>
          <p:cNvSpPr/>
          <p:nvPr/>
        </p:nvSpPr>
        <p:spPr>
          <a:xfrm>
            <a:off x="8136629" y="5040852"/>
            <a:ext cx="1523974" cy="920897"/>
          </a:xfrm>
          <a:prstGeom prst="roundRect">
            <a:avLst>
              <a:gd name="adj" fmla="val 12323"/>
            </a:avLst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18" name="Rounded Rectangle 317">
            <a:extLst>
              <a:ext uri="{FF2B5EF4-FFF2-40B4-BE49-F238E27FC236}">
                <a16:creationId xmlns:a16="http://schemas.microsoft.com/office/drawing/2014/main" id="{E64EEC76-CAD1-B610-526A-EDE1F9B0C422}"/>
              </a:ext>
            </a:extLst>
          </p:cNvPr>
          <p:cNvSpPr/>
          <p:nvPr/>
        </p:nvSpPr>
        <p:spPr>
          <a:xfrm>
            <a:off x="9665322" y="5045920"/>
            <a:ext cx="1660716" cy="920897"/>
          </a:xfrm>
          <a:prstGeom prst="roundRect">
            <a:avLst>
              <a:gd name="adj" fmla="val 12323"/>
            </a:avLst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66F8CBD8-F0A7-A8B1-9DED-050FA3E36A89}"/>
              </a:ext>
            </a:extLst>
          </p:cNvPr>
          <p:cNvCxnSpPr>
            <a:cxnSpLocks/>
          </p:cNvCxnSpPr>
          <p:nvPr/>
        </p:nvCxnSpPr>
        <p:spPr>
          <a:xfrm flipV="1">
            <a:off x="2928628" y="3830002"/>
            <a:ext cx="8307410" cy="349223"/>
          </a:xfrm>
          <a:prstGeom prst="line">
            <a:avLst/>
          </a:prstGeom>
          <a:ln w="190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7CC0B5-5AD5-6244-D76E-B50D2F7CF730}"/>
              </a:ext>
            </a:extLst>
          </p:cNvPr>
          <p:cNvSpPr>
            <a:spLocks noChangeAspect="1"/>
          </p:cNvSpPr>
          <p:nvPr/>
        </p:nvSpPr>
        <p:spPr bwMode="auto">
          <a:xfrm>
            <a:off x="8087306" y="4970337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7160CF-30BE-5D8A-A873-D7B449AAC0CD}"/>
              </a:ext>
            </a:extLst>
          </p:cNvPr>
          <p:cNvSpPr>
            <a:spLocks noChangeAspect="1"/>
          </p:cNvSpPr>
          <p:nvPr/>
        </p:nvSpPr>
        <p:spPr bwMode="auto">
          <a:xfrm>
            <a:off x="9700131" y="4959085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F90C76-746F-4EAB-AD44-82F9FB95DA7B}"/>
              </a:ext>
            </a:extLst>
          </p:cNvPr>
          <p:cNvSpPr>
            <a:spLocks noChangeAspect="1"/>
          </p:cNvSpPr>
          <p:nvPr/>
        </p:nvSpPr>
        <p:spPr bwMode="auto">
          <a:xfrm>
            <a:off x="5990685" y="5984967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890C09-FF81-83D1-B1BB-947503E5E72B}"/>
              </a:ext>
            </a:extLst>
          </p:cNvPr>
          <p:cNvSpPr>
            <a:spLocks noChangeAspect="1"/>
          </p:cNvSpPr>
          <p:nvPr/>
        </p:nvSpPr>
        <p:spPr bwMode="auto">
          <a:xfrm>
            <a:off x="7251564" y="5985402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70414C-029A-384B-11C4-5DFEDE885095}"/>
              </a:ext>
            </a:extLst>
          </p:cNvPr>
          <p:cNvCxnSpPr>
            <a:cxnSpLocks/>
            <a:stCxn id="277" idx="3"/>
            <a:endCxn id="276" idx="3"/>
          </p:cNvCxnSpPr>
          <p:nvPr/>
        </p:nvCxnSpPr>
        <p:spPr>
          <a:xfrm flipV="1">
            <a:off x="10748035" y="3930352"/>
            <a:ext cx="12700" cy="1388778"/>
          </a:xfrm>
          <a:prstGeom prst="bentConnector3">
            <a:avLst>
              <a:gd name="adj1" fmla="val 418273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1">
            <a:extLst>
              <a:ext uri="{FF2B5EF4-FFF2-40B4-BE49-F238E27FC236}">
                <a16:creationId xmlns:a16="http://schemas.microsoft.com/office/drawing/2014/main" id="{41724C3A-0504-4826-4162-03F0CFF5C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5838" y="4495142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Cross-region Replication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E998336-6293-AEB4-E1ED-7173C7E3B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150" y="325966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Failover Routing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82C750BE-68B7-B187-3264-752B859A7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5150" y="3316814"/>
            <a:ext cx="1458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Failover Routing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470FE669-8B6D-9D78-309A-D7D6B301F446}"/>
              </a:ext>
            </a:extLst>
          </p:cNvPr>
          <p:cNvCxnSpPr>
            <a:cxnSpLocks/>
            <a:stCxn id="75" idx="3"/>
            <a:endCxn id="19" idx="1"/>
          </p:cNvCxnSpPr>
          <p:nvPr/>
        </p:nvCxnSpPr>
        <p:spPr>
          <a:xfrm>
            <a:off x="3754530" y="807625"/>
            <a:ext cx="3077829" cy="325395"/>
          </a:xfrm>
          <a:prstGeom prst="bentConnector3">
            <a:avLst>
              <a:gd name="adj1" fmla="val 9766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14E8E3D-3B9B-4936-550A-EA3BA070E896}"/>
              </a:ext>
            </a:extLst>
          </p:cNvPr>
          <p:cNvCxnSpPr>
            <a:cxnSpLocks/>
            <a:stCxn id="248" idx="3"/>
            <a:endCxn id="270" idx="1"/>
          </p:cNvCxnSpPr>
          <p:nvPr/>
        </p:nvCxnSpPr>
        <p:spPr>
          <a:xfrm>
            <a:off x="3754530" y="5327226"/>
            <a:ext cx="3075089" cy="294583"/>
          </a:xfrm>
          <a:prstGeom prst="bentConnector3">
            <a:avLst>
              <a:gd name="adj1" fmla="val 9748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9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</a:t>
            </a:r>
            <a:r>
              <a:rPr lang="en-US" altLang="ko-KR" dirty="0"/>
              <a:t>5</a:t>
            </a:r>
            <a:r>
              <a:rPr lang="en-US" dirty="0"/>
              <a:t> : Region DR – Service Level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652B4-63D3-FE92-205D-D82796A699B1}"/>
              </a:ext>
            </a:extLst>
          </p:cNvPr>
          <p:cNvSpPr txBox="1">
            <a:spLocks/>
          </p:cNvSpPr>
          <p:nvPr/>
        </p:nvSpPr>
        <p:spPr>
          <a:xfrm>
            <a:off x="699600" y="1465501"/>
            <a:ext cx="10972800" cy="4924425"/>
          </a:xfrm>
          <a:prstGeom prst="rect">
            <a:avLst/>
          </a:prstGeom>
        </p:spPr>
        <p:txBody>
          <a:bodyPr vert="horz" wrap="square" lIns="0" tIns="45720" rIns="0" bIns="45720" numCol="2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EFS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Cross-region Replication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을 통한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Data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복제 수행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장애 발생시 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Cross-region Replication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 제거</a:t>
            </a:r>
            <a:endParaRPr lang="en-US" altLang="ko-KR" sz="16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marL="628650" lvl="2" indent="0">
              <a:lnSpc>
                <a:spcPct val="100000"/>
              </a:lnSpc>
              <a:buNone/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RDS Aurora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Cross-region Replication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을 통한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Data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복제 수행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장애 발생시 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Global Database Failover</a:t>
            </a:r>
            <a:r>
              <a:rPr lang="ko-KR" alt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를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 수행하여 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Primary Cluster 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변경</a:t>
            </a:r>
            <a:endParaRPr lang="en-US" altLang="ko-KR" sz="16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marL="285750" lvl="1" indent="0">
              <a:lnSpc>
                <a:spcPct val="100000"/>
              </a:lnSpc>
              <a:buNone/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EKS Node Group, Web/App Container</a:t>
            </a:r>
          </a:p>
          <a:p>
            <a:pPr lvl="1">
              <a:lnSpc>
                <a:spcPct val="100000"/>
              </a:lnSpc>
            </a:pP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장애 발생시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Secondary EKS Cluster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의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Node Group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의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Node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개수 추가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EKS Cluster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는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Node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개수 증가 이후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Web/App Container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생성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Route 53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Failover Routing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을 활용하여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Primary EKS Cluster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장애 발생시 자동으로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Secondary EKS Cluster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로 </a:t>
            </a:r>
            <a:r>
              <a:rPr lang="en-US" altLang="ko-KR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Traffic </a:t>
            </a:r>
            <a:r>
              <a:rPr lang="ko-KR" altLang="en-US" sz="1600" dirty="0">
                <a:latin typeface="+mn-ea"/>
                <a:cs typeface="Amazon Ember" panose="020B0603020204020204" pitchFamily="34" charset="0"/>
                <a:sym typeface="Wingdings" pitchFamily="2" charset="2"/>
              </a:rPr>
              <a:t>전달</a:t>
            </a:r>
            <a:endParaRPr lang="en-US" altLang="ko-KR" sz="1600" dirty="0">
              <a:latin typeface="+mn-ea"/>
              <a:cs typeface="Amazon Ember" panose="020B0603020204020204" pitchFamily="34" charset="0"/>
              <a:sym typeface="Wingdings" pitchFamily="2" charset="2"/>
            </a:endParaRPr>
          </a:p>
          <a:p>
            <a:pPr lvl="2">
              <a:lnSpc>
                <a:spcPct val="100000"/>
              </a:lnSpc>
            </a:pP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ALB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의 </a:t>
            </a:r>
            <a:r>
              <a:rPr lang="en-US" altLang="ko-KR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Health Check </a:t>
            </a:r>
            <a:r>
              <a:rPr lang="ko-KR" altLang="en-US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Amazon Ember" panose="020B0603020204020204" pitchFamily="34" charset="0"/>
                <a:sym typeface="Wingdings" pitchFamily="2" charset="2"/>
              </a:rPr>
              <a:t>결과를 바탕으로 장애 판단 수행</a:t>
            </a:r>
            <a:endParaRPr lang="en-US" altLang="ko-KR" sz="1800" dirty="0">
              <a:solidFill>
                <a:schemeClr val="accent1">
                  <a:lumMod val="40000"/>
                  <a:lumOff val="60000"/>
                </a:schemeClr>
              </a:solidFill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6751"/>
            <a:ext cx="10972800" cy="535531"/>
          </a:xfrm>
        </p:spPr>
        <p:txBody>
          <a:bodyPr/>
          <a:lstStyle/>
          <a:p>
            <a:r>
              <a:rPr lang="en-US" dirty="0"/>
              <a:t>PoC </a:t>
            </a:r>
            <a:r>
              <a:rPr lang="en-US" altLang="ko-KR" dirty="0"/>
              <a:t>5</a:t>
            </a:r>
            <a:r>
              <a:rPr lang="en-US" dirty="0"/>
              <a:t> : Region DR – How Simulate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AEC9-5319-6677-CA04-7333EF7562C6}"/>
              </a:ext>
            </a:extLst>
          </p:cNvPr>
          <p:cNvSpPr txBox="1">
            <a:spLocks/>
          </p:cNvSpPr>
          <p:nvPr/>
        </p:nvSpPr>
        <p:spPr>
          <a:xfrm>
            <a:off x="699600" y="1465501"/>
            <a:ext cx="10972800" cy="4124206"/>
          </a:xfrm>
          <a:prstGeom prst="rect">
            <a:avLst/>
          </a:prstGeom>
        </p:spPr>
        <p:txBody>
          <a:bodyPr vert="horz" wrap="square" lIns="0" tIns="45720" rIns="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Region Network Down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Primary EKS Cluster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내부의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Web/App Container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Down</a:t>
            </a:r>
            <a:endParaRPr lang="en-US" altLang="ko-KR" sz="18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4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Primary RDS Aurora Cluster Down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강제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Global Database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Failover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수행을 통해서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Writer Instance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교체</a:t>
            </a: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Primary EFS Down</a:t>
            </a:r>
          </a:p>
          <a:p>
            <a:pPr lvl="1">
              <a:lnSpc>
                <a:spcPct val="100000"/>
              </a:lnSpc>
            </a:pP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강제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Cross-region Replication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삭제를 통해서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Fail Over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수행</a:t>
            </a:r>
            <a:endParaRPr lang="en-US" altLang="ko-KR" sz="14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– Main Cost Factors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Presumption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1652B4-63D3-FE92-205D-D82796A699B1}"/>
              </a:ext>
            </a:extLst>
          </p:cNvPr>
          <p:cNvSpPr txBox="1">
            <a:spLocks/>
          </p:cNvSpPr>
          <p:nvPr/>
        </p:nvSpPr>
        <p:spPr>
          <a:xfrm>
            <a:off x="699600" y="1465501"/>
            <a:ext cx="10972800" cy="4723922"/>
          </a:xfrm>
          <a:prstGeom prst="rect">
            <a:avLst/>
          </a:prstGeom>
        </p:spPr>
        <p:txBody>
          <a:bodyPr vert="horz" wrap="square" lIns="0" tIns="45720" rIns="0" bIns="45720" numCol="2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Region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Primary Region : us-west-1 (California)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Secondary Region : us-east-1 (Virginia)</a:t>
            </a:r>
          </a:p>
          <a:p>
            <a:pPr>
              <a:lnSpc>
                <a:spcPct val="100000"/>
              </a:lnSpc>
            </a:pP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Traffic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TPS (Transaction Per Seconds) : 1000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1 Month Traffic : 30 TB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  <a:p>
            <a:pPr marL="285750" lvl="1" indent="0">
              <a:lnSpc>
                <a:spcPct val="100000"/>
              </a:lnSpc>
              <a:buNone/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App Data Storage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RDS Aurora Storage : 32GB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EFS Storage : 1 TB, Standard Class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EC2 Instance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EKS Web Node Group : M6i.xlarge X (10 or 0)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EKS App Node Group : M6i.xlarge X (10 or 0)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EKS Manage Node Group : t4g.medium X 2 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>
                <a:latin typeface="+mn-ea"/>
                <a:cs typeface="Amazon Ember" panose="020B0603020204020204" pitchFamily="34" charset="0"/>
              </a:rPr>
              <a:t>RDS Aurora : db.r6g.2xlarge X 2</a:t>
            </a: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– Primary Region Cost (</a:t>
            </a:r>
            <a:r>
              <a:rPr lang="en-US" altLang="ko-KR" sz="3200" dirty="0">
                <a:latin typeface="+mn-ea"/>
                <a:cs typeface="Amazon Ember" panose="020B0603020204020204" pitchFamily="34" charset="0"/>
              </a:rPr>
              <a:t>us-west-1)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4C9998B-EC03-0C9B-A5D4-91251A1A7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99005"/>
              </p:ext>
            </p:extLst>
          </p:nvPr>
        </p:nvGraphicFramePr>
        <p:xfrm>
          <a:off x="609600" y="1573931"/>
          <a:ext cx="11062800" cy="44956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39687">
                  <a:extLst>
                    <a:ext uri="{9D8B030D-6E8A-4147-A177-3AD203B41FA5}">
                      <a16:colId xmlns:a16="http://schemas.microsoft.com/office/drawing/2014/main" val="691875516"/>
                    </a:ext>
                  </a:extLst>
                </a:gridCol>
                <a:gridCol w="6018415">
                  <a:extLst>
                    <a:ext uri="{9D8B030D-6E8A-4147-A177-3AD203B41FA5}">
                      <a16:colId xmlns:a16="http://schemas.microsoft.com/office/drawing/2014/main" val="2934574584"/>
                    </a:ext>
                  </a:extLst>
                </a:gridCol>
                <a:gridCol w="2004698">
                  <a:extLst>
                    <a:ext uri="{9D8B030D-6E8A-4147-A177-3AD203B41FA5}">
                      <a16:colId xmlns:a16="http://schemas.microsoft.com/office/drawing/2014/main" val="3006967267"/>
                    </a:ext>
                  </a:extLst>
                </a:gridCol>
              </a:tblGrid>
              <a:tr h="4283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Factor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Cost (Monthly)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115444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ALB </a:t>
                      </a:r>
                      <a:r>
                        <a:rPr lang="en-US" dirty="0"/>
                        <a:t>Maintenance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 ALB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55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7918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ALB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30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1104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249965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Certificate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 Certificate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400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04408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RDS Aurora EC2 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2 X db.r6g.2xlarge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1673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31967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RDS Aurora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32 GB, 1000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581</a:t>
                      </a:r>
                      <a:r>
                        <a:rPr lang="en-KR" dirty="0"/>
                        <a:t>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37181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EFS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337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0931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EKS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73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51399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EKS EC2 Instance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(Savings Plan, 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</a:rPr>
                        <a:t>20 X </a:t>
                      </a:r>
                      <a:r>
                        <a:rPr lang="en-US" altLang="ko-KR" sz="18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cs typeface="Amazon Ember" panose="020B0603020204020204" pitchFamily="34" charset="0"/>
                        </a:rPr>
                        <a:t>M6i.xlarge (1752 USD), </a:t>
                      </a:r>
                      <a:r>
                        <a:rPr kumimoji="1" lang="en-KR" sz="1800" b="0" i="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X t4g.medium (</a:t>
                      </a:r>
                      <a:r>
                        <a:rPr kumimoji="1" lang="en-KR" altLang="ko-KR" sz="1800" b="0" i="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  <a:r>
                        <a:rPr kumimoji="1" lang="en-KR" sz="1800" b="0" i="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USD)</a:t>
                      </a:r>
                      <a:endParaRPr lang="en-KR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1798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83387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6021</a:t>
                      </a:r>
                      <a:r>
                        <a:rPr kumimoji="1"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USD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87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6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6751"/>
            <a:ext cx="11493732" cy="535531"/>
          </a:xfrm>
        </p:spPr>
        <p:txBody>
          <a:bodyPr/>
          <a:lstStyle/>
          <a:p>
            <a:r>
              <a:rPr lang="en-US" dirty="0"/>
              <a:t>Cost Analysis – Secondary Region Cost (</a:t>
            </a:r>
            <a:r>
              <a:rPr lang="en-US" altLang="ko-KR" sz="3200" dirty="0">
                <a:latin typeface="+mn-ea"/>
                <a:cs typeface="Amazon Ember" panose="020B0603020204020204" pitchFamily="34" charset="0"/>
              </a:rPr>
              <a:t>us-east-1)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861774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US" altLang="ko-KR" sz="24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A60A3C8-2FE4-D335-28D0-41C28029F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013692"/>
              </p:ext>
            </p:extLst>
          </p:nvPr>
        </p:nvGraphicFramePr>
        <p:xfrm>
          <a:off x="609600" y="1573931"/>
          <a:ext cx="11062800" cy="449560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39687">
                  <a:extLst>
                    <a:ext uri="{9D8B030D-6E8A-4147-A177-3AD203B41FA5}">
                      <a16:colId xmlns:a16="http://schemas.microsoft.com/office/drawing/2014/main" val="691875516"/>
                    </a:ext>
                  </a:extLst>
                </a:gridCol>
                <a:gridCol w="6018415">
                  <a:extLst>
                    <a:ext uri="{9D8B030D-6E8A-4147-A177-3AD203B41FA5}">
                      <a16:colId xmlns:a16="http://schemas.microsoft.com/office/drawing/2014/main" val="2934574584"/>
                    </a:ext>
                  </a:extLst>
                </a:gridCol>
                <a:gridCol w="2004698">
                  <a:extLst>
                    <a:ext uri="{9D8B030D-6E8A-4147-A177-3AD203B41FA5}">
                      <a16:colId xmlns:a16="http://schemas.microsoft.com/office/drawing/2014/main" val="3006967267"/>
                    </a:ext>
                  </a:extLst>
                </a:gridCol>
              </a:tblGrid>
              <a:tr h="4283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Factor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dirty="0"/>
                        <a:t>Cost (Monthly)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115444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ALB </a:t>
                      </a:r>
                      <a:r>
                        <a:rPr lang="en-US" dirty="0"/>
                        <a:t>Maintenance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3 ALB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55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7918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ALB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0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249965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dirty="0"/>
                        <a:t>Certificate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 Certificate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400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04408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RDS Aurora EC2 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2 X db.r6g.2xlarge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1515</a:t>
                      </a:r>
                      <a:r>
                        <a:rPr lang="en-KR" dirty="0"/>
                        <a:t>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31967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RDS Aurora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32 GB, 0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KR" sz="1800" b="0" i="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37181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EFS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1024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337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09313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EKS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1 Control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dirty="0"/>
                        <a:t>73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751399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EKS EC2 Instance </a:t>
                      </a:r>
                    </a:p>
                    <a:p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(Savings Plan, 3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KR" sz="1800" b="0" i="0" kern="120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X t4g.medium</a:t>
                      </a:r>
                      <a:endParaRPr lang="en-KR" b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KR" b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</a:rPr>
                        <a:t>33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83387"/>
                  </a:ext>
                </a:extLst>
              </a:tr>
              <a:tr h="428392">
                <a:tc>
                  <a:txBody>
                    <a:bodyPr/>
                    <a:lstStyle/>
                    <a:p>
                      <a:r>
                        <a:rPr lang="en-K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2417</a:t>
                      </a:r>
                      <a:r>
                        <a:rPr kumimoji="1"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USD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87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4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  <a:r>
              <a:rPr lang="en-US" altLang="ko-KR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148280"/>
          </a:xfrm>
        </p:spPr>
        <p:txBody>
          <a:bodyPr/>
          <a:lstStyle/>
          <a:p>
            <a:r>
              <a:rPr lang="en-US" sz="2400" dirty="0"/>
              <a:t>Introduce</a:t>
            </a:r>
          </a:p>
          <a:p>
            <a:pPr lvl="1"/>
            <a:r>
              <a:rPr lang="en-US" sz="2000" dirty="0"/>
              <a:t>Auto Scaling (Pod, EKS Node)</a:t>
            </a:r>
          </a:p>
          <a:p>
            <a:pPr lvl="1"/>
            <a:r>
              <a:rPr lang="en-US" sz="2000" dirty="0"/>
              <a:t>CloudFormation Service</a:t>
            </a:r>
          </a:p>
          <a:p>
            <a:pPr lvl="1"/>
            <a:r>
              <a:rPr lang="en-US" sz="2000" dirty="0"/>
              <a:t>Personalize Service</a:t>
            </a:r>
          </a:p>
          <a:p>
            <a:pPr lvl="1"/>
            <a:r>
              <a:rPr lang="en-US" sz="2000" dirty="0"/>
              <a:t>Security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031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Remind Requirements, Proposed Architecture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PoC Scenarios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Cost Analysis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6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3088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n-lt"/>
              </a:rPr>
              <a:t>US E-Commerce Service Overall Architecture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3-tier Architecture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n-lt"/>
              </a:rPr>
              <a:t>EKS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EKS Configuration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CI/CD</a:t>
            </a:r>
            <a:r>
              <a:rPr lang="ko-KR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Pipeline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, 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GitOps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n-lt"/>
              </a:rPr>
              <a:t>Monitoring 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Log, Metric</a:t>
            </a:r>
            <a:r>
              <a:rPr lang="en-US" sz="1600" dirty="0">
                <a:latin typeface="+mn-lt"/>
              </a:rPr>
              <a:t>, Event</a:t>
            </a:r>
            <a:r>
              <a:rPr lang="en-US" altLang="ko-KR" sz="1600" dirty="0">
                <a:latin typeface="+mn-lt"/>
              </a:rPr>
              <a:t>,</a:t>
            </a:r>
            <a:r>
              <a:rPr lang="ko-KR" altLang="en-US" sz="1600" dirty="0">
                <a:latin typeface="+mn-lt"/>
              </a:rPr>
              <a:t> </a:t>
            </a:r>
            <a:r>
              <a:rPr lang="en-US" altLang="ko-KR" sz="1600" dirty="0">
                <a:latin typeface="+mn-lt"/>
              </a:rPr>
              <a:t>Tracing</a:t>
            </a:r>
            <a:endParaRPr lang="en-US" sz="1600" dirty="0">
              <a:latin typeface="+mn-lt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n-lt"/>
              </a:rPr>
              <a:t>Disaster Recovery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Availability Zone DR : RPO = 0 min / RTO &lt; 10 min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Region DR : RPO &lt; </a:t>
            </a:r>
            <a:r>
              <a:rPr lang="en-US" altLang="ko-KR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10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 min / RTO &lt; 30 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0E5E-32F7-6F41-8516-278661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3116" y="6289500"/>
            <a:ext cx="661368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2" name="Graphic 19">
            <a:extLst>
              <a:ext uri="{FF2B5EF4-FFF2-40B4-BE49-F238E27FC236}">
                <a16:creationId xmlns:a16="http://schemas.microsoft.com/office/drawing/2014/main" id="{4CDA0EF7-9178-7660-E748-8D94FD4C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80" y="37339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1BBB8A3A-BB49-CDA8-12A1-6A5E9481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49" y="4211470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CloudFront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(CDN)</a:t>
            </a:r>
          </a:p>
        </p:txBody>
      </p:sp>
      <p:pic>
        <p:nvPicPr>
          <p:cNvPr id="24" name="Graphic 21">
            <a:extLst>
              <a:ext uri="{FF2B5EF4-FFF2-40B4-BE49-F238E27FC236}">
                <a16:creationId xmlns:a16="http://schemas.microsoft.com/office/drawing/2014/main" id="{71354661-84E8-1EAD-B9CE-96F11B5D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30" y="1381629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42FE170D-8439-545C-D884-88EA5F468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099" y="1855484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11CC4FF8-FF1C-C0C1-A11C-DD049C72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" y="290179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31">
            <a:extLst>
              <a:ext uri="{FF2B5EF4-FFF2-40B4-BE49-F238E27FC236}">
                <a16:creationId xmlns:a16="http://schemas.microsoft.com/office/drawing/2014/main" id="{6C10FEB3-C479-4259-B766-5DE12E44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901" y="3371694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id="{3A015E5B-08E7-CFBE-3AFC-D00F89C97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73" y="4680532"/>
            <a:ext cx="485114" cy="485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1">
            <a:extLst>
              <a:ext uri="{FF2B5EF4-FFF2-40B4-BE49-F238E27FC236}">
                <a16:creationId xmlns:a16="http://schemas.microsoft.com/office/drawing/2014/main" id="{9DB37983-BB2C-5A84-1F16-B2961E3359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035" y="5165646"/>
            <a:ext cx="13461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S3 (Static Contents Store) 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CAB8528-C79F-43DE-B95E-B113EA91D398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509541" y="2635285"/>
            <a:ext cx="725989" cy="501459"/>
          </a:xfrm>
          <a:prstGeom prst="bentConnector3">
            <a:avLst>
              <a:gd name="adj1" fmla="val 5509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F952AAF-D141-EFB5-94B3-838A351F914F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09541" y="1616579"/>
            <a:ext cx="725989" cy="1520165"/>
          </a:xfrm>
          <a:prstGeom prst="bentConnector3">
            <a:avLst>
              <a:gd name="adj1" fmla="val 5516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1B36B9DC-C5C6-DD01-3B05-6F84226B5825}"/>
              </a:ext>
            </a:extLst>
          </p:cNvPr>
          <p:cNvCxnSpPr>
            <a:cxnSpLocks/>
            <a:stCxn id="30" idx="3"/>
            <a:endCxn id="22" idx="3"/>
          </p:cNvCxnSpPr>
          <p:nvPr/>
        </p:nvCxnSpPr>
        <p:spPr>
          <a:xfrm flipH="1" flipV="1">
            <a:off x="1699080" y="3968913"/>
            <a:ext cx="7607" cy="954176"/>
          </a:xfrm>
          <a:prstGeom prst="bentConnector3">
            <a:avLst>
              <a:gd name="adj1" fmla="val -300512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AFD9E6E-E94F-E178-DF2E-A4B046F574C8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>
            <a:off x="509541" y="3136744"/>
            <a:ext cx="719639" cy="832169"/>
          </a:xfrm>
          <a:prstGeom prst="bentConnector3">
            <a:avLst>
              <a:gd name="adj1" fmla="val 55909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1">
            <a:extLst>
              <a:ext uri="{FF2B5EF4-FFF2-40B4-BE49-F238E27FC236}">
                <a16:creationId xmlns:a16="http://schemas.microsoft.com/office/drawing/2014/main" id="{E88B40A7-E99E-874C-7AE2-3274D064E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294" y="2862398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CD381EA-63A7-0399-68F8-33DC9C248950}"/>
              </a:ext>
            </a:extLst>
          </p:cNvPr>
          <p:cNvCxnSpPr>
            <a:cxnSpLocks/>
            <a:stCxn id="6" idx="3"/>
            <a:endCxn id="65" idx="1"/>
          </p:cNvCxnSpPr>
          <p:nvPr/>
        </p:nvCxnSpPr>
        <p:spPr>
          <a:xfrm>
            <a:off x="1692730" y="2635285"/>
            <a:ext cx="1094616" cy="707624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98EF199-7F93-136D-CF4F-9DD984EC5037}"/>
              </a:ext>
            </a:extLst>
          </p:cNvPr>
          <p:cNvSpPr/>
          <p:nvPr/>
        </p:nvSpPr>
        <p:spPr>
          <a:xfrm>
            <a:off x="686322" y="753197"/>
            <a:ext cx="11379782" cy="49645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AWS Cloud                        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30B98645-2742-3D99-9976-A466B9371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77794" y="744009"/>
            <a:ext cx="381000" cy="381000"/>
          </a:xfrm>
          <a:prstGeom prst="rect">
            <a:avLst/>
          </a:prstGeom>
        </p:spPr>
      </p:pic>
      <p:sp>
        <p:nvSpPr>
          <p:cNvPr id="94" name="Title 93">
            <a:extLst>
              <a:ext uri="{FF2B5EF4-FFF2-40B4-BE49-F238E27FC236}">
                <a16:creationId xmlns:a16="http://schemas.microsoft.com/office/drawing/2014/main" id="{E0CA675D-EBAB-8659-489F-38F6B73F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366"/>
            <a:ext cx="10972800" cy="535531"/>
          </a:xfrm>
        </p:spPr>
        <p:txBody>
          <a:bodyPr/>
          <a:lstStyle/>
          <a:p>
            <a:r>
              <a:rPr lang="en-US" dirty="0"/>
              <a:t>Remind Proposed Architecture</a:t>
            </a:r>
            <a:endParaRPr lang="en-KR" dirty="0"/>
          </a:p>
        </p:txBody>
      </p:sp>
      <p:pic>
        <p:nvPicPr>
          <p:cNvPr id="96" name="Graphic 22">
            <a:extLst>
              <a:ext uri="{FF2B5EF4-FFF2-40B4-BE49-F238E27FC236}">
                <a16:creationId xmlns:a16="http://schemas.microsoft.com/office/drawing/2014/main" id="{D9434257-BFB9-1286-EDE4-B7575A7C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64" y="1275991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11">
            <a:extLst>
              <a:ext uri="{FF2B5EF4-FFF2-40B4-BE49-F238E27FC236}">
                <a16:creationId xmlns:a16="http://schemas.microsoft.com/office/drawing/2014/main" id="{620BED22-C633-2046-CBA7-BFE5F3CA5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2020" y="1746675"/>
            <a:ext cx="12153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Shield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(DDoS Protect)</a:t>
            </a:r>
          </a:p>
        </p:txBody>
      </p:sp>
      <p:pic>
        <p:nvPicPr>
          <p:cNvPr id="98" name="Graphic 19">
            <a:extLst>
              <a:ext uri="{FF2B5EF4-FFF2-40B4-BE49-F238E27FC236}">
                <a16:creationId xmlns:a16="http://schemas.microsoft.com/office/drawing/2014/main" id="{E8AF3B32-05B3-F4AB-076C-E8D4E5C0B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67" y="1277136"/>
            <a:ext cx="467610" cy="46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1">
            <a:extLst>
              <a:ext uri="{FF2B5EF4-FFF2-40B4-BE49-F238E27FC236}">
                <a16:creationId xmlns:a16="http://schemas.microsoft.com/office/drawing/2014/main" id="{A0CDDB0F-BF12-6FC4-1CF4-ECD653B82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367" y="1742942"/>
            <a:ext cx="7904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(Auth)</a:t>
            </a:r>
          </a:p>
        </p:txBody>
      </p:sp>
      <p:pic>
        <p:nvPicPr>
          <p:cNvPr id="1026" name="Picture 2" descr="DevOps] ArgoCD Best Practice">
            <a:extLst>
              <a:ext uri="{FF2B5EF4-FFF2-40B4-BE49-F238E27FC236}">
                <a16:creationId xmlns:a16="http://schemas.microsoft.com/office/drawing/2014/main" id="{EBBD033C-829E-4593-D2F9-7844B9B9A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90" y="4667068"/>
            <a:ext cx="463518" cy="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">
            <a:extLst>
              <a:ext uri="{FF2B5EF4-FFF2-40B4-BE49-F238E27FC236}">
                <a16:creationId xmlns:a16="http://schemas.microsoft.com/office/drawing/2014/main" id="{B6819BE2-8E64-0F55-A062-9AD61C809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026" y="5130586"/>
            <a:ext cx="79584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endParaRPr lang="en-US" altLang="en-US" sz="11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Graphic 21">
            <a:extLst>
              <a:ext uri="{FF2B5EF4-FFF2-40B4-BE49-F238E27FC236}">
                <a16:creationId xmlns:a16="http://schemas.microsoft.com/office/drawing/2014/main" id="{8B3CF442-B666-CDC2-D6DB-43918BC7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889" y="1287646"/>
            <a:ext cx="467769" cy="4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1">
            <a:extLst>
              <a:ext uri="{FF2B5EF4-FFF2-40B4-BE49-F238E27FC236}">
                <a16:creationId xmlns:a16="http://schemas.microsoft.com/office/drawing/2014/main" id="{DA090D3F-1CC7-7113-2AF8-549CCF70D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5805" y="1751860"/>
            <a:ext cx="123468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CloudFormation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AA03E76-C11C-6A53-EE0C-74F9DE71F155}"/>
              </a:ext>
            </a:extLst>
          </p:cNvPr>
          <p:cNvSpPr/>
          <p:nvPr/>
        </p:nvSpPr>
        <p:spPr>
          <a:xfrm>
            <a:off x="835375" y="3379301"/>
            <a:ext cx="1256292" cy="220489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Static Contents</a:t>
            </a: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7CEF597E-7E47-C437-FD16-DB06921037C9}"/>
              </a:ext>
            </a:extLst>
          </p:cNvPr>
          <p:cNvGrpSpPr/>
          <p:nvPr/>
        </p:nvGrpSpPr>
        <p:grpSpPr>
          <a:xfrm>
            <a:off x="2416966" y="932251"/>
            <a:ext cx="2503715" cy="1318504"/>
            <a:chOff x="2293835" y="1377028"/>
            <a:chExt cx="2503715" cy="1318504"/>
          </a:xfrm>
        </p:grpSpPr>
        <p:sp>
          <p:nvSpPr>
            <p:cNvPr id="107" name="TextBox 11">
              <a:extLst>
                <a:ext uri="{FF2B5EF4-FFF2-40B4-BE49-F238E27FC236}">
                  <a16:creationId xmlns:a16="http://schemas.microsoft.com/office/drawing/2014/main" id="{3B37A0AC-17CD-E213-12CA-CEF305050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9246" y="2211704"/>
              <a:ext cx="149830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Secrets Manager</a:t>
              </a:r>
            </a:p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(Credential Store)</a:t>
              </a:r>
            </a:p>
          </p:txBody>
        </p:sp>
        <p:pic>
          <p:nvPicPr>
            <p:cNvPr id="108" name="Graphic 17">
              <a:extLst>
                <a:ext uri="{FF2B5EF4-FFF2-40B4-BE49-F238E27FC236}">
                  <a16:creationId xmlns:a16="http://schemas.microsoft.com/office/drawing/2014/main" id="{A51883FD-2848-C5EF-C9A9-8EE4BBEE0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787" y="1736148"/>
              <a:ext cx="467769" cy="467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Box 11">
              <a:extLst>
                <a:ext uri="{FF2B5EF4-FFF2-40B4-BE49-F238E27FC236}">
                  <a16:creationId xmlns:a16="http://schemas.microsoft.com/office/drawing/2014/main" id="{80496E5F-9772-D749-3C8D-1BED473B6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3835" y="2211704"/>
              <a:ext cx="134310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ACM </a:t>
              </a:r>
            </a:p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(Cert Store) </a:t>
              </a: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4F60E76B-9522-E8DA-4A71-28E5C31E4ECC}"/>
                </a:ext>
              </a:extLst>
            </p:cNvPr>
            <p:cNvSpPr/>
            <p:nvPr/>
          </p:nvSpPr>
          <p:spPr>
            <a:xfrm>
              <a:off x="2293836" y="1377028"/>
              <a:ext cx="2438444" cy="13185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Confidential Data Store</a:t>
              </a:r>
            </a:p>
          </p:txBody>
        </p:sp>
        <p:pic>
          <p:nvPicPr>
            <p:cNvPr id="109" name="Graphic 20">
              <a:extLst>
                <a:ext uri="{FF2B5EF4-FFF2-40B4-BE49-F238E27FC236}">
                  <a16:creationId xmlns:a16="http://schemas.microsoft.com/office/drawing/2014/main" id="{B03D00D6-A349-0636-F5C8-BD5F4D492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953" y="1733548"/>
              <a:ext cx="467769" cy="467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21" name="Elbow Connector 1120">
            <a:extLst>
              <a:ext uri="{FF2B5EF4-FFF2-40B4-BE49-F238E27FC236}">
                <a16:creationId xmlns:a16="http://schemas.microsoft.com/office/drawing/2014/main" id="{67E1518B-6AAC-1662-23F6-BFC876CE1D0A}"/>
              </a:ext>
            </a:extLst>
          </p:cNvPr>
          <p:cNvCxnSpPr>
            <a:cxnSpLocks/>
            <a:stCxn id="110" idx="2"/>
            <a:endCxn id="6" idx="0"/>
          </p:cNvCxnSpPr>
          <p:nvPr/>
        </p:nvCxnSpPr>
        <p:spPr>
          <a:xfrm rot="5400000">
            <a:off x="2171888" y="1490056"/>
            <a:ext cx="208871" cy="1624386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67118281-F59D-47FA-A9DE-8E9777B65033}"/>
              </a:ext>
            </a:extLst>
          </p:cNvPr>
          <p:cNvGrpSpPr/>
          <p:nvPr/>
        </p:nvGrpSpPr>
        <p:grpSpPr>
          <a:xfrm>
            <a:off x="5040004" y="2593686"/>
            <a:ext cx="3043305" cy="1358480"/>
            <a:chOff x="5885895" y="2872030"/>
            <a:chExt cx="3043305" cy="1358480"/>
          </a:xfrm>
        </p:grpSpPr>
        <p:pic>
          <p:nvPicPr>
            <p:cNvPr id="83" name="Graphic 7">
              <a:extLst>
                <a:ext uri="{FF2B5EF4-FFF2-40B4-BE49-F238E27FC236}">
                  <a16:creationId xmlns:a16="http://schemas.microsoft.com/office/drawing/2014/main" id="{ED155847-5A88-6184-CE63-AA2744A27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326" y="3323914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11">
              <a:extLst>
                <a:ext uri="{FF2B5EF4-FFF2-40B4-BE49-F238E27FC236}">
                  <a16:creationId xmlns:a16="http://schemas.microsoft.com/office/drawing/2014/main" id="{01767B23-F373-BE3F-0652-A4B59568F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5895" y="3790210"/>
              <a:ext cx="10387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RDS Aurora</a:t>
              </a:r>
            </a:p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(DB)</a:t>
              </a:r>
            </a:p>
          </p:txBody>
        </p:sp>
        <p:pic>
          <p:nvPicPr>
            <p:cNvPr id="87" name="Graphic 19">
              <a:extLst>
                <a:ext uri="{FF2B5EF4-FFF2-40B4-BE49-F238E27FC236}">
                  <a16:creationId xmlns:a16="http://schemas.microsoft.com/office/drawing/2014/main" id="{A7DB6039-C0FB-206C-23DE-C76F101E1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959" y="3325865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TextBox 11">
              <a:extLst>
                <a:ext uri="{FF2B5EF4-FFF2-40B4-BE49-F238E27FC236}">
                  <a16:creationId xmlns:a16="http://schemas.microsoft.com/office/drawing/2014/main" id="{F4434F5F-6581-05DE-32ED-0D572D967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6528" y="3786557"/>
              <a:ext cx="10387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EFS</a:t>
              </a:r>
            </a:p>
            <a:p>
              <a:pPr algn="ctr" eaLnBrk="1" hangingPunct="1"/>
              <a:r>
                <a:rPr lang="en-US" altLang="en-US" sz="1100" b="1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(NFS Server)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348AB87-AB56-2219-80F8-4B3084D4655E}"/>
                </a:ext>
              </a:extLst>
            </p:cNvPr>
            <p:cNvSpPr/>
            <p:nvPr/>
          </p:nvSpPr>
          <p:spPr>
            <a:xfrm>
              <a:off x="5892244" y="2872030"/>
              <a:ext cx="3036956" cy="13584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tx1"/>
                  </a:solidFill>
                  <a:cs typeface="Arial" panose="020B0604020202020204" pitchFamily="34" charset="0"/>
                </a:rPr>
                <a:t>App Data Store</a:t>
              </a:r>
            </a:p>
          </p:txBody>
        </p:sp>
        <p:pic>
          <p:nvPicPr>
            <p:cNvPr id="1090" name="Graphic 21">
              <a:extLst>
                <a:ext uri="{FF2B5EF4-FFF2-40B4-BE49-F238E27FC236}">
                  <a16:creationId xmlns:a16="http://schemas.microsoft.com/office/drawing/2014/main" id="{3FF55544-4997-F8AB-597A-A24DE0061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349" y="3323906"/>
              <a:ext cx="469172" cy="469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4" name="TextBox 11">
              <a:extLst>
                <a:ext uri="{FF2B5EF4-FFF2-40B4-BE49-F238E27FC236}">
                  <a16:creationId xmlns:a16="http://schemas.microsoft.com/office/drawing/2014/main" id="{3E3E2452-6639-5841-BCBC-218128BC3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9592" y="3793078"/>
              <a:ext cx="131500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 err="1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ElastiCache</a:t>
              </a:r>
              <a:endPara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1100" dirty="0"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(Redis)</a:t>
              </a:r>
            </a:p>
          </p:txBody>
        </p:sp>
      </p:grpSp>
      <p:cxnSp>
        <p:nvCxnSpPr>
          <p:cNvPr id="1097" name="Elbow Connector 1096">
            <a:extLst>
              <a:ext uri="{FF2B5EF4-FFF2-40B4-BE49-F238E27FC236}">
                <a16:creationId xmlns:a16="http://schemas.microsoft.com/office/drawing/2014/main" id="{E68DFEF0-5F48-A1D7-2DB5-E6C06EEF043F}"/>
              </a:ext>
            </a:extLst>
          </p:cNvPr>
          <p:cNvCxnSpPr>
            <a:cxnSpLocks/>
            <a:stCxn id="107" idx="2"/>
            <a:endCxn id="68" idx="0"/>
          </p:cNvCxnSpPr>
          <p:nvPr/>
        </p:nvCxnSpPr>
        <p:spPr>
          <a:xfrm rot="5400000">
            <a:off x="3714177" y="2655156"/>
            <a:ext cx="914694" cy="11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2" name="Group 1331">
            <a:extLst>
              <a:ext uri="{FF2B5EF4-FFF2-40B4-BE49-F238E27FC236}">
                <a16:creationId xmlns:a16="http://schemas.microsoft.com/office/drawing/2014/main" id="{41A348F4-8632-9914-CE9B-49A7259640BC}"/>
              </a:ext>
            </a:extLst>
          </p:cNvPr>
          <p:cNvGrpSpPr/>
          <p:nvPr/>
        </p:nvGrpSpPr>
        <p:grpSpPr>
          <a:xfrm>
            <a:off x="2420800" y="2597316"/>
            <a:ext cx="2268945" cy="1354849"/>
            <a:chOff x="2454060" y="3029674"/>
            <a:chExt cx="2268945" cy="1354849"/>
          </a:xfrm>
        </p:grpSpPr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14F4346E-D3D7-9632-CB41-E676A8832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9825" y="3919541"/>
              <a:ext cx="10387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Web Server</a:t>
              </a:r>
            </a:p>
            <a:p>
              <a:pPr algn="ctr" eaLnBrk="1" hangingPunct="1"/>
              <a:r>
                <a:rPr lang="en-US" altLang="en-US"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Containers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D673859-A27C-64D6-2E98-5CA35639FC14}"/>
                </a:ext>
              </a:extLst>
            </p:cNvPr>
            <p:cNvSpPr/>
            <p:nvPr/>
          </p:nvSpPr>
          <p:spPr>
            <a:xfrm>
              <a:off x="2454060" y="3029674"/>
              <a:ext cx="2245691" cy="1354849"/>
            </a:xfrm>
            <a:prstGeom prst="rect">
              <a:avLst/>
            </a:prstGeom>
            <a:noFill/>
            <a:ln w="12700">
              <a:solidFill>
                <a:srgbClr val="FF9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rgbClr val="FF9902"/>
                  </a:solidFill>
                  <a:cs typeface="Arial" panose="020B0604020202020204" pitchFamily="34" charset="0"/>
                </a:rPr>
                <a:t>EKS Cluster (K8s)</a:t>
              </a:r>
            </a:p>
          </p:txBody>
        </p:sp>
        <p:pic>
          <p:nvPicPr>
            <p:cNvPr id="65" name="Graphic 36">
              <a:extLst>
                <a:ext uri="{FF2B5EF4-FFF2-40B4-BE49-F238E27FC236}">
                  <a16:creationId xmlns:a16="http://schemas.microsoft.com/office/drawing/2014/main" id="{3EC1196F-6080-BB57-CCA0-1FCDFCD79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 bwMode="auto">
            <a:xfrm>
              <a:off x="2820606" y="3546667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58A7B1FB-F4B1-23E3-53EA-4691BB176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4243" y="3905562"/>
              <a:ext cx="103876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App Server</a:t>
              </a:r>
            </a:p>
            <a:p>
              <a:pPr algn="ctr" eaLnBrk="1" hangingPunct="1"/>
              <a:r>
                <a:rPr lang="en-US" altLang="en-US" sz="11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rPr>
                <a:t>Containers</a:t>
              </a:r>
            </a:p>
          </p:txBody>
        </p:sp>
        <p:pic>
          <p:nvPicPr>
            <p:cNvPr id="68" name="Graphic 34">
              <a:extLst>
                <a:ext uri="{FF2B5EF4-FFF2-40B4-BE49-F238E27FC236}">
                  <a16:creationId xmlns:a16="http://schemas.microsoft.com/office/drawing/2014/main" id="{9B612D45-612D-5353-0B00-43BAE4379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 bwMode="auto">
            <a:xfrm>
              <a:off x="3976178" y="354486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38" name="Straight Arrow Connector 1237">
              <a:extLst>
                <a:ext uri="{FF2B5EF4-FFF2-40B4-BE49-F238E27FC236}">
                  <a16:creationId xmlns:a16="http://schemas.microsoft.com/office/drawing/2014/main" id="{2490F506-1523-A899-7C6E-22445A7DF1D3}"/>
                </a:ext>
              </a:extLst>
            </p:cNvPr>
            <p:cNvCxnSpPr>
              <a:cxnSpLocks/>
              <a:stCxn id="65" idx="3"/>
              <a:endCxn id="68" idx="1"/>
            </p:cNvCxnSpPr>
            <p:nvPr/>
          </p:nvCxnSpPr>
          <p:spPr>
            <a:xfrm flipV="1">
              <a:off x="3277806" y="3773466"/>
              <a:ext cx="698372" cy="1801"/>
            </a:xfrm>
            <a:prstGeom prst="straightConnector1">
              <a:avLst/>
            </a:prstGeom>
            <a:ln w="12700">
              <a:solidFill>
                <a:srgbClr val="8FA7C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">
            <a:extLst>
              <a:ext uri="{FF2B5EF4-FFF2-40B4-BE49-F238E27FC236}">
                <a16:creationId xmlns:a16="http://schemas.microsoft.com/office/drawing/2014/main" id="{96A87FA2-8C5A-CF00-3314-A15E02919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415" y="6312608"/>
            <a:ext cx="11829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(Service Code)</a:t>
            </a:r>
          </a:p>
        </p:txBody>
      </p:sp>
      <p:pic>
        <p:nvPicPr>
          <p:cNvPr id="1155" name="Graphic 20">
            <a:extLst>
              <a:ext uri="{FF2B5EF4-FFF2-40B4-BE49-F238E27FC236}">
                <a16:creationId xmlns:a16="http://schemas.microsoft.com/office/drawing/2014/main" id="{0EFC7510-1F83-8FCA-A8B5-F8BEBD358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093" y="4667068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6" name="TextBox 11">
            <a:extLst>
              <a:ext uri="{FF2B5EF4-FFF2-40B4-BE49-F238E27FC236}">
                <a16:creationId xmlns:a16="http://schemas.microsoft.com/office/drawing/2014/main" id="{6EDCE199-50C1-27D1-24E5-C20A1F7F2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0963" y="5140558"/>
            <a:ext cx="859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ECR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(Registry)</a:t>
            </a:r>
          </a:p>
        </p:txBody>
      </p:sp>
      <p:pic>
        <p:nvPicPr>
          <p:cNvPr id="1181" name="Graphic 6">
            <a:extLst>
              <a:ext uri="{FF2B5EF4-FFF2-40B4-BE49-F238E27FC236}">
                <a16:creationId xmlns:a16="http://schemas.microsoft.com/office/drawing/2014/main" id="{84883BA4-B70D-DF47-B28D-4B126653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334" y="4671850"/>
            <a:ext cx="467610" cy="46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2" name="TextBox 11">
            <a:extLst>
              <a:ext uri="{FF2B5EF4-FFF2-40B4-BE49-F238E27FC236}">
                <a16:creationId xmlns:a16="http://schemas.microsoft.com/office/drawing/2014/main" id="{F5950F4A-75AA-1E6A-2105-33A4F8029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2436" y="5139313"/>
            <a:ext cx="11635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CodePipeline</a:t>
            </a:r>
            <a:endParaRPr lang="en-US" altLang="en-US" sz="11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184" name="Graphic 19">
            <a:extLst>
              <a:ext uri="{FF2B5EF4-FFF2-40B4-BE49-F238E27FC236}">
                <a16:creationId xmlns:a16="http://schemas.microsoft.com/office/drawing/2014/main" id="{123E3110-EE44-E76A-5415-A4CDFA3D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65" y="4667069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5" name="TextBox 11">
            <a:extLst>
              <a:ext uri="{FF2B5EF4-FFF2-40B4-BE49-F238E27FC236}">
                <a16:creationId xmlns:a16="http://schemas.microsoft.com/office/drawing/2014/main" id="{C478FA15-87B0-3B0B-8D8E-5F48366FB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755" y="5144241"/>
            <a:ext cx="11635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CodeBuild</a:t>
            </a:r>
            <a:endParaRPr lang="en-US" altLang="en-US" sz="11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D41D8E30-C63E-D0F2-A35E-7D63F65959ED}"/>
              </a:ext>
            </a:extLst>
          </p:cNvPr>
          <p:cNvSpPr/>
          <p:nvPr/>
        </p:nvSpPr>
        <p:spPr>
          <a:xfrm>
            <a:off x="2416966" y="4277567"/>
            <a:ext cx="3036956" cy="246369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CI</a:t>
            </a:r>
          </a:p>
        </p:txBody>
      </p:sp>
      <p:cxnSp>
        <p:nvCxnSpPr>
          <p:cNvPr id="1297" name="Straight Arrow Connector 1296">
            <a:extLst>
              <a:ext uri="{FF2B5EF4-FFF2-40B4-BE49-F238E27FC236}">
                <a16:creationId xmlns:a16="http://schemas.microsoft.com/office/drawing/2014/main" id="{E4720190-520C-3A50-3B12-5390D5DA171C}"/>
              </a:ext>
            </a:extLst>
          </p:cNvPr>
          <p:cNvCxnSpPr>
            <a:cxnSpLocks/>
            <a:stCxn id="1184" idx="3"/>
            <a:endCxn id="1155" idx="1"/>
          </p:cNvCxnSpPr>
          <p:nvPr/>
        </p:nvCxnSpPr>
        <p:spPr>
          <a:xfrm flipV="1">
            <a:off x="4173738" y="4905655"/>
            <a:ext cx="508355" cy="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Straight Arrow Connector 1299">
            <a:extLst>
              <a:ext uri="{FF2B5EF4-FFF2-40B4-BE49-F238E27FC236}">
                <a16:creationId xmlns:a16="http://schemas.microsoft.com/office/drawing/2014/main" id="{0A79E60E-4C91-830C-B929-E52E49A15E88}"/>
              </a:ext>
            </a:extLst>
          </p:cNvPr>
          <p:cNvCxnSpPr>
            <a:cxnSpLocks/>
            <a:stCxn id="1181" idx="3"/>
            <a:endCxn id="1184" idx="1"/>
          </p:cNvCxnSpPr>
          <p:nvPr/>
        </p:nvCxnSpPr>
        <p:spPr>
          <a:xfrm>
            <a:off x="3182944" y="4905655"/>
            <a:ext cx="513621" cy="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7" name="Picture 6" descr="Git · GitHub">
            <a:extLst>
              <a:ext uri="{FF2B5EF4-FFF2-40B4-BE49-F238E27FC236}">
                <a16:creationId xmlns:a16="http://schemas.microsoft.com/office/drawing/2014/main" id="{57AD7292-48EC-7899-56C4-5849664A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497" y="5841215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2" name="Rectangle 1351">
            <a:extLst>
              <a:ext uri="{FF2B5EF4-FFF2-40B4-BE49-F238E27FC236}">
                <a16:creationId xmlns:a16="http://schemas.microsoft.com/office/drawing/2014/main" id="{123155F1-0894-F096-1002-420577A94F5C}"/>
              </a:ext>
            </a:extLst>
          </p:cNvPr>
          <p:cNvSpPr/>
          <p:nvPr/>
        </p:nvSpPr>
        <p:spPr>
          <a:xfrm>
            <a:off x="5821834" y="4274112"/>
            <a:ext cx="1067765" cy="246714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CD, </a:t>
            </a:r>
            <a:r>
              <a:rPr lang="en-US" sz="1200" dirty="0" err="1">
                <a:solidFill>
                  <a:schemeClr val="tx1"/>
                </a:solidFill>
                <a:cs typeface="Arial" panose="020B0604020202020204" pitchFamily="34" charset="0"/>
              </a:rPr>
              <a:t>GitOps</a:t>
            </a:r>
            <a:endParaRPr lang="en-US" sz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402" name="Straight Arrow Connector 1401">
            <a:extLst>
              <a:ext uri="{FF2B5EF4-FFF2-40B4-BE49-F238E27FC236}">
                <a16:creationId xmlns:a16="http://schemas.microsoft.com/office/drawing/2014/main" id="{72DFC547-5AEB-E5BE-548B-0EEBE49158F6}"/>
              </a:ext>
            </a:extLst>
          </p:cNvPr>
          <p:cNvCxnSpPr>
            <a:cxnSpLocks/>
            <a:stCxn id="1317" idx="0"/>
            <a:endCxn id="1182" idx="2"/>
          </p:cNvCxnSpPr>
          <p:nvPr/>
        </p:nvCxnSpPr>
        <p:spPr>
          <a:xfrm flipV="1">
            <a:off x="2954214" y="5400923"/>
            <a:ext cx="0" cy="44029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0" name="TextBox 11">
            <a:extLst>
              <a:ext uri="{FF2B5EF4-FFF2-40B4-BE49-F238E27FC236}">
                <a16:creationId xmlns:a16="http://schemas.microsoft.com/office/drawing/2014/main" id="{78E75DE4-A807-CC85-F5D8-67A8213FEC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6425" y="6312608"/>
            <a:ext cx="138029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(K8s Manifest)</a:t>
            </a:r>
          </a:p>
        </p:txBody>
      </p:sp>
      <p:pic>
        <p:nvPicPr>
          <p:cNvPr id="1411" name="Picture 6" descr="Git · GitHub">
            <a:extLst>
              <a:ext uri="{FF2B5EF4-FFF2-40B4-BE49-F238E27FC236}">
                <a16:creationId xmlns:a16="http://schemas.microsoft.com/office/drawing/2014/main" id="{4370CB14-9E4E-ABDB-ABC6-E49F8C02B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274" y="5841215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14" name="Elbow Connector 1413">
            <a:extLst>
              <a:ext uri="{FF2B5EF4-FFF2-40B4-BE49-F238E27FC236}">
                <a16:creationId xmlns:a16="http://schemas.microsoft.com/office/drawing/2014/main" id="{DE30B487-5FF8-90FD-E475-8F32E06D80C1}"/>
              </a:ext>
            </a:extLst>
          </p:cNvPr>
          <p:cNvCxnSpPr>
            <a:cxnSpLocks/>
            <a:stCxn id="1155" idx="0"/>
            <a:endCxn id="61" idx="2"/>
          </p:cNvCxnSpPr>
          <p:nvPr/>
        </p:nvCxnSpPr>
        <p:spPr>
          <a:xfrm rot="16200000" flipV="1">
            <a:off x="3874712" y="3621100"/>
            <a:ext cx="714903" cy="1377034"/>
          </a:xfrm>
          <a:prstGeom prst="bentConnector3">
            <a:avLst>
              <a:gd name="adj1" fmla="val 74664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3" name="Straight Arrow Connector 1422">
            <a:extLst>
              <a:ext uri="{FF2B5EF4-FFF2-40B4-BE49-F238E27FC236}">
                <a16:creationId xmlns:a16="http://schemas.microsoft.com/office/drawing/2014/main" id="{34064B42-A21A-E3A2-7F0F-EC1EE35D2354}"/>
              </a:ext>
            </a:extLst>
          </p:cNvPr>
          <p:cNvCxnSpPr>
            <a:cxnSpLocks/>
            <a:stCxn id="1411" idx="0"/>
            <a:endCxn id="115" idx="2"/>
          </p:cNvCxnSpPr>
          <p:nvPr/>
        </p:nvCxnSpPr>
        <p:spPr>
          <a:xfrm flipH="1" flipV="1">
            <a:off x="6334949" y="5392196"/>
            <a:ext cx="1042" cy="44901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" name="Rectangle 1434">
            <a:extLst>
              <a:ext uri="{FF2B5EF4-FFF2-40B4-BE49-F238E27FC236}">
                <a16:creationId xmlns:a16="http://schemas.microsoft.com/office/drawing/2014/main" id="{ED44BC00-6757-F24B-31AD-4EA4AAB25E18}"/>
              </a:ext>
            </a:extLst>
          </p:cNvPr>
          <p:cNvSpPr/>
          <p:nvPr/>
        </p:nvSpPr>
        <p:spPr>
          <a:xfrm>
            <a:off x="9446867" y="927213"/>
            <a:ext cx="1275113" cy="13185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tx1"/>
                </a:solidFill>
                <a:cs typeface="Arial" panose="020B0604020202020204" pitchFamily="34" charset="0"/>
              </a:rPr>
              <a:t>IaC</a:t>
            </a:r>
            <a:endParaRPr lang="en-US" sz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1446" name="Elbow Connector 1445">
            <a:extLst>
              <a:ext uri="{FF2B5EF4-FFF2-40B4-BE49-F238E27FC236}">
                <a16:creationId xmlns:a16="http://schemas.microsoft.com/office/drawing/2014/main" id="{FAA0DE14-85FC-83CE-FD32-E8F6543E98CC}"/>
              </a:ext>
            </a:extLst>
          </p:cNvPr>
          <p:cNvCxnSpPr>
            <a:cxnSpLocks/>
            <a:stCxn id="107" idx="2"/>
            <a:endCxn id="83" idx="3"/>
          </p:cNvCxnSpPr>
          <p:nvPr/>
        </p:nvCxnSpPr>
        <p:spPr>
          <a:xfrm rot="16200000" flipH="1">
            <a:off x="4441579" y="1927764"/>
            <a:ext cx="1082706" cy="1622806"/>
          </a:xfrm>
          <a:prstGeom prst="bentConnector4">
            <a:avLst>
              <a:gd name="adj1" fmla="val 21053"/>
              <a:gd name="adj2" fmla="val 12616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4" name="Rectangle 1463">
            <a:extLst>
              <a:ext uri="{FF2B5EF4-FFF2-40B4-BE49-F238E27FC236}">
                <a16:creationId xmlns:a16="http://schemas.microsoft.com/office/drawing/2014/main" id="{E69D4687-6824-D77A-0BF7-ECD23796E9E9}"/>
              </a:ext>
            </a:extLst>
          </p:cNvPr>
          <p:cNvSpPr/>
          <p:nvPr/>
        </p:nvSpPr>
        <p:spPr>
          <a:xfrm>
            <a:off x="5187523" y="926452"/>
            <a:ext cx="3900668" cy="131926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Security</a:t>
            </a:r>
          </a:p>
        </p:txBody>
      </p:sp>
      <p:pic>
        <p:nvPicPr>
          <p:cNvPr id="1465" name="Graphic 8">
            <a:extLst>
              <a:ext uri="{FF2B5EF4-FFF2-40B4-BE49-F238E27FC236}">
                <a16:creationId xmlns:a16="http://schemas.microsoft.com/office/drawing/2014/main" id="{7A8E7407-4460-76BD-941F-5670B444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213" y="1275332"/>
            <a:ext cx="467610" cy="46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6" name="TextBox 11">
            <a:extLst>
              <a:ext uri="{FF2B5EF4-FFF2-40B4-BE49-F238E27FC236}">
                <a16:creationId xmlns:a16="http://schemas.microsoft.com/office/drawing/2014/main" id="{F0360302-E98C-056B-E881-051E9BE04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218" y="1746046"/>
            <a:ext cx="10029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WAF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(L7 Firewall)</a:t>
            </a:r>
          </a:p>
        </p:txBody>
      </p:sp>
      <p:sp>
        <p:nvSpPr>
          <p:cNvPr id="1495" name="TextBox 11">
            <a:extLst>
              <a:ext uri="{FF2B5EF4-FFF2-40B4-BE49-F238E27FC236}">
                <a16:creationId xmlns:a16="http://schemas.microsoft.com/office/drawing/2014/main" id="{02674D1E-EC35-5760-AFC4-54BC36CB1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685" y="5125668"/>
            <a:ext cx="14586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 </a:t>
            </a:r>
          </a:p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(Log, Metric)</a:t>
            </a:r>
          </a:p>
        </p:txBody>
      </p:sp>
      <p:pic>
        <p:nvPicPr>
          <p:cNvPr id="1496" name="Graphic 17">
            <a:extLst>
              <a:ext uri="{FF2B5EF4-FFF2-40B4-BE49-F238E27FC236}">
                <a16:creationId xmlns:a16="http://schemas.microsoft.com/office/drawing/2014/main" id="{DFA74C9D-077E-1BCF-0741-3963A103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48" y="4653228"/>
            <a:ext cx="467769" cy="4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7" name="Rectangle 1496">
            <a:extLst>
              <a:ext uri="{FF2B5EF4-FFF2-40B4-BE49-F238E27FC236}">
                <a16:creationId xmlns:a16="http://schemas.microsoft.com/office/drawing/2014/main" id="{37AFCC97-D871-0084-43A8-8B61B4933D9B}"/>
              </a:ext>
            </a:extLst>
          </p:cNvPr>
          <p:cNvSpPr/>
          <p:nvPr/>
        </p:nvSpPr>
        <p:spPr>
          <a:xfrm>
            <a:off x="7232816" y="4274112"/>
            <a:ext cx="4703176" cy="246714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Monitoring</a:t>
            </a:r>
          </a:p>
        </p:txBody>
      </p:sp>
      <p:pic>
        <p:nvPicPr>
          <p:cNvPr id="1501" name="Graphic 8">
            <a:extLst>
              <a:ext uri="{FF2B5EF4-FFF2-40B4-BE49-F238E27FC236}">
                <a16:creationId xmlns:a16="http://schemas.microsoft.com/office/drawing/2014/main" id="{CBDA3E5C-E20D-A3D2-BBB9-90458A8E0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274" y="4651548"/>
            <a:ext cx="467769" cy="4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2" name="TextBox 11">
            <a:extLst>
              <a:ext uri="{FF2B5EF4-FFF2-40B4-BE49-F238E27FC236}">
                <a16:creationId xmlns:a16="http://schemas.microsoft.com/office/drawing/2014/main" id="{A7C26AF5-71CF-24A3-8311-02FC7B6CB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3977" y="5119317"/>
            <a:ext cx="76030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Chatbot</a:t>
            </a:r>
          </a:p>
        </p:txBody>
      </p:sp>
      <p:pic>
        <p:nvPicPr>
          <p:cNvPr id="1503" name="Graphic 24">
            <a:extLst>
              <a:ext uri="{FF2B5EF4-FFF2-40B4-BE49-F238E27FC236}">
                <a16:creationId xmlns:a16="http://schemas.microsoft.com/office/drawing/2014/main" id="{8FF43FBF-DA41-8CAB-C42D-E4248C44B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244" y="4653227"/>
            <a:ext cx="467769" cy="4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4" name="TextBox 11">
            <a:extLst>
              <a:ext uri="{FF2B5EF4-FFF2-40B4-BE49-F238E27FC236}">
                <a16:creationId xmlns:a16="http://schemas.microsoft.com/office/drawing/2014/main" id="{D97F2653-7DC5-6641-338C-F53F2E81D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280" y="5119317"/>
            <a:ext cx="10173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(Event Pub)</a:t>
            </a:r>
          </a:p>
        </p:txBody>
      </p:sp>
      <p:cxnSp>
        <p:nvCxnSpPr>
          <p:cNvPr id="1505" name="Straight Arrow Connector 1504">
            <a:extLst>
              <a:ext uri="{FF2B5EF4-FFF2-40B4-BE49-F238E27FC236}">
                <a16:creationId xmlns:a16="http://schemas.microsoft.com/office/drawing/2014/main" id="{6C6CDC8F-FC5F-6827-C2B1-6A36C855F6D6}"/>
              </a:ext>
            </a:extLst>
          </p:cNvPr>
          <p:cNvCxnSpPr>
            <a:cxnSpLocks/>
            <a:stCxn id="1496" idx="3"/>
            <a:endCxn id="1503" idx="1"/>
          </p:cNvCxnSpPr>
          <p:nvPr/>
        </p:nvCxnSpPr>
        <p:spPr>
          <a:xfrm flipV="1">
            <a:off x="8612917" y="4887112"/>
            <a:ext cx="337327" cy="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8" name="Straight Arrow Connector 1507">
            <a:extLst>
              <a:ext uri="{FF2B5EF4-FFF2-40B4-BE49-F238E27FC236}">
                <a16:creationId xmlns:a16="http://schemas.microsoft.com/office/drawing/2014/main" id="{C396E5B4-DD4A-4E84-6F28-9153DC39FD16}"/>
              </a:ext>
            </a:extLst>
          </p:cNvPr>
          <p:cNvCxnSpPr>
            <a:cxnSpLocks/>
            <a:stCxn id="1503" idx="3"/>
            <a:endCxn id="1501" idx="1"/>
          </p:cNvCxnSpPr>
          <p:nvPr/>
        </p:nvCxnSpPr>
        <p:spPr>
          <a:xfrm flipV="1">
            <a:off x="9418013" y="4885433"/>
            <a:ext cx="331261" cy="167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8" name="Picture 8" descr="Slack for Desktop on the Mac App Store">
            <a:extLst>
              <a:ext uri="{FF2B5EF4-FFF2-40B4-BE49-F238E27FC236}">
                <a16:creationId xmlns:a16="http://schemas.microsoft.com/office/drawing/2014/main" id="{262AC24B-C255-EA5A-3E7D-B14BCBE2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555" y="5853498"/>
            <a:ext cx="582693" cy="5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9" name="TextBox 11">
            <a:extLst>
              <a:ext uri="{FF2B5EF4-FFF2-40B4-BE49-F238E27FC236}">
                <a16:creationId xmlns:a16="http://schemas.microsoft.com/office/drawing/2014/main" id="{63E4E3EB-A25B-B653-79CC-A303819B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006" y="6396053"/>
            <a:ext cx="76030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Slack</a:t>
            </a:r>
          </a:p>
        </p:txBody>
      </p:sp>
      <p:cxnSp>
        <p:nvCxnSpPr>
          <p:cNvPr id="1530" name="Straight Arrow Connector 1529">
            <a:extLst>
              <a:ext uri="{FF2B5EF4-FFF2-40B4-BE49-F238E27FC236}">
                <a16:creationId xmlns:a16="http://schemas.microsoft.com/office/drawing/2014/main" id="{F6549802-5A3C-28B2-E996-AB46825335AA}"/>
              </a:ext>
            </a:extLst>
          </p:cNvPr>
          <p:cNvCxnSpPr>
            <a:cxnSpLocks/>
            <a:stCxn id="1502" idx="2"/>
            <a:endCxn id="1528" idx="0"/>
          </p:cNvCxnSpPr>
          <p:nvPr/>
        </p:nvCxnSpPr>
        <p:spPr>
          <a:xfrm>
            <a:off x="9974129" y="5380927"/>
            <a:ext cx="3773" cy="47257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19">
            <a:extLst>
              <a:ext uri="{FF2B5EF4-FFF2-40B4-BE49-F238E27FC236}">
                <a16:creationId xmlns:a16="http://schemas.microsoft.com/office/drawing/2014/main" id="{1BE35B21-0215-3444-4ACA-1F1DFA964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54" y="1274678"/>
            <a:ext cx="477182" cy="47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1B7EB600-E5C8-2F85-06F9-7C826F547E81}"/>
              </a:ext>
            </a:extLst>
          </p:cNvPr>
          <p:cNvCxnSpPr>
            <a:cxnSpLocks/>
            <a:stCxn id="1026" idx="3"/>
            <a:endCxn id="61" idx="2"/>
          </p:cNvCxnSpPr>
          <p:nvPr/>
        </p:nvCxnSpPr>
        <p:spPr>
          <a:xfrm flipH="1" flipV="1">
            <a:off x="3543646" y="3952165"/>
            <a:ext cx="3023062" cy="946662"/>
          </a:xfrm>
          <a:prstGeom prst="bentConnector4">
            <a:avLst>
              <a:gd name="adj1" fmla="val -7562"/>
              <a:gd name="adj2" fmla="val 8094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1">
            <a:extLst>
              <a:ext uri="{FF2B5EF4-FFF2-40B4-BE49-F238E27FC236}">
                <a16:creationId xmlns:a16="http://schemas.microsoft.com/office/drawing/2014/main" id="{B19BB314-328D-F8AB-9BC5-359816B77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511" y="1746674"/>
            <a:ext cx="10029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GaurdDuty</a:t>
            </a:r>
            <a:endParaRPr lang="en-US" altLang="en-US" sz="11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068985F3-328E-ABC3-11BD-ADF0F7DBD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6919" y="5119317"/>
            <a:ext cx="8452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Botkube</a:t>
            </a:r>
            <a:endParaRPr lang="en-US" altLang="en-US" sz="11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351" name="Picture 2" descr="BotKube | Slack App Directory">
            <a:extLst>
              <a:ext uri="{FF2B5EF4-FFF2-40B4-BE49-F238E27FC236}">
                <a16:creationId xmlns:a16="http://schemas.microsoft.com/office/drawing/2014/main" id="{38337285-B338-BC6E-BA7D-F98364F4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2734" b="91602" l="5469" r="92969">
                        <a14:foregroundMark x1="5469" y1="45313" x2="5469" y2="45313"/>
                        <a14:foregroundMark x1="92969" y1="48047" x2="92969" y2="48047"/>
                        <a14:foregroundMark x1="79688" y1="91602" x2="79688" y2="91602"/>
                        <a14:foregroundMark x1="48828" y1="6055" x2="48828" y2="6055"/>
                        <a14:foregroundMark x1="48438" y1="2734" x2="48438" y2="2734"/>
                        <a14:foregroundMark x1="50781" y1="12305" x2="50781" y2="12305"/>
                        <a14:foregroundMark x1="50977" y1="12109" x2="50977" y2="12109"/>
                        <a14:foregroundMark x1="50977" y1="12891" x2="50977" y2="14844"/>
                        <a14:foregroundMark x1="75977" y1="75781" x2="75781" y2="77344"/>
                        <a14:foregroundMark x1="49609" y1="9570" x2="49805" y2="11914"/>
                        <a14:foregroundMark x1="50586" y1="8984" x2="50391" y2="11133"/>
                        <a14:foregroundMark x1="50781" y1="9570" x2="50781" y2="11133"/>
                        <a14:foregroundMark x1="50391" y1="6836" x2="50000" y2="11719"/>
                        <a14:foregroundMark x1="50781" y1="8398" x2="51172" y2="11523"/>
                        <a14:foregroundMark x1="51367" y1="6250" x2="51172" y2="10547"/>
                        <a14:foregroundMark x1="27539" y1="47266" x2="27539" y2="47266"/>
                        <a14:foregroundMark x1="38086" y1="48242" x2="33203" y2="48242"/>
                        <a14:foregroundMark x1="39063" y1="54883" x2="33203" y2="44336"/>
                        <a14:foregroundMark x1="40039" y1="51953" x2="30469" y2="45313"/>
                        <a14:foregroundMark x1="35156" y1="41406" x2="35156" y2="41406"/>
                        <a14:foregroundMark x1="53516" y1="43359" x2="65039" y2="52930"/>
                        <a14:foregroundMark x1="65039" y1="46289" x2="62109" y2="53906"/>
                        <a14:foregroundMark x1="34180" y1="72266" x2="56445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100" y="4627968"/>
            <a:ext cx="499678" cy="4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4" name="Elbow Connector 1353">
            <a:extLst>
              <a:ext uri="{FF2B5EF4-FFF2-40B4-BE49-F238E27FC236}">
                <a16:creationId xmlns:a16="http://schemas.microsoft.com/office/drawing/2014/main" id="{5FCEBCA4-F719-765A-4AE1-F364158DE40E}"/>
              </a:ext>
            </a:extLst>
          </p:cNvPr>
          <p:cNvCxnSpPr>
            <a:cxnSpLocks/>
            <a:stCxn id="46" idx="2"/>
            <a:endCxn id="1528" idx="3"/>
          </p:cNvCxnSpPr>
          <p:nvPr/>
        </p:nvCxnSpPr>
        <p:spPr>
          <a:xfrm rot="5400000">
            <a:off x="10537441" y="5112734"/>
            <a:ext cx="763918" cy="1300304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23">
            <a:extLst>
              <a:ext uri="{FF2B5EF4-FFF2-40B4-BE49-F238E27FC236}">
                <a16:creationId xmlns:a16="http://schemas.microsoft.com/office/drawing/2014/main" id="{61DFD477-DB46-6AC0-D9E2-8B0CECCB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8" y="2601469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BE16806D-FF5F-F9B0-8994-9AF1C83E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 bwMode="auto">
          <a:xfrm>
            <a:off x="1235530" y="24066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7D3EB3-3E1E-6E0E-9210-74AD698AA51F}"/>
              </a:ext>
            </a:extLst>
          </p:cNvPr>
          <p:cNvSpPr/>
          <p:nvPr/>
        </p:nvSpPr>
        <p:spPr>
          <a:xfrm>
            <a:off x="831371" y="1068162"/>
            <a:ext cx="1251735" cy="220489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Load Balancing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CB1E65-AE7E-734D-8393-BA6B65F7F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882" y="3020861"/>
            <a:ext cx="468951" cy="46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5622211C-E7F6-00B9-6923-D039DEF5A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0502" y="3490761"/>
            <a:ext cx="10387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Personalize</a:t>
            </a:r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4B02F93B-96A9-298E-E1FD-350ECE622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829" y="3019828"/>
            <a:ext cx="468442" cy="46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4B9D062-F68B-2D4A-9EF5-7D33050F6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534" y="3487168"/>
            <a:ext cx="134619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S3 (ML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Dataset Store)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AFCABA-930A-FA48-A0C6-A98741C2EB8F}"/>
              </a:ext>
            </a:extLst>
          </p:cNvPr>
          <p:cNvSpPr/>
          <p:nvPr/>
        </p:nvSpPr>
        <p:spPr>
          <a:xfrm>
            <a:off x="8442918" y="2597315"/>
            <a:ext cx="2964333" cy="137159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cs typeface="Arial" panose="020B0604020202020204" pitchFamily="34" charset="0"/>
              </a:rPr>
              <a:t>Personalization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A08FFA-E72B-DFA6-63F1-BA303EE49CD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9219271" y="3254050"/>
            <a:ext cx="548952" cy="4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7">
            <a:extLst>
              <a:ext uri="{FF2B5EF4-FFF2-40B4-BE49-F238E27FC236}">
                <a16:creationId xmlns:a16="http://schemas.microsoft.com/office/drawing/2014/main" id="{CE2E1696-9687-1B13-BF14-8AEDFAA9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223" y="3019100"/>
            <a:ext cx="470888" cy="47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9B8D2B-69C5-B7C0-E921-1D4CED7029AF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10239111" y="3254544"/>
            <a:ext cx="506771" cy="79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1">
            <a:extLst>
              <a:ext uri="{FF2B5EF4-FFF2-40B4-BE49-F238E27FC236}">
                <a16:creationId xmlns:a16="http://schemas.microsoft.com/office/drawing/2014/main" id="{363DF24C-5696-82CB-79DC-A49D31199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0681" y="3490761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Step Functions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997EDB6-EC05-9EB9-10EA-9126A26F3EC4}"/>
              </a:ext>
            </a:extLst>
          </p:cNvPr>
          <p:cNvCxnSpPr>
            <a:cxnSpLocks/>
            <a:stCxn id="9" idx="2"/>
            <a:endCxn id="66" idx="2"/>
          </p:cNvCxnSpPr>
          <p:nvPr/>
        </p:nvCxnSpPr>
        <p:spPr>
          <a:xfrm rot="5400000">
            <a:off x="7499264" y="423472"/>
            <a:ext cx="151720" cy="6809519"/>
          </a:xfrm>
          <a:prstGeom prst="bentConnector3">
            <a:avLst>
              <a:gd name="adj1" fmla="val 197336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19">
            <a:extLst>
              <a:ext uri="{FF2B5EF4-FFF2-40B4-BE49-F238E27FC236}">
                <a16:creationId xmlns:a16="http://schemas.microsoft.com/office/drawing/2014/main" id="{221194DA-1F6B-D5A6-6A6C-6E05CFD2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 bwMode="auto">
          <a:xfrm>
            <a:off x="10554920" y="4653227"/>
            <a:ext cx="465706" cy="46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E328E2D1-F9B0-C9E3-1D5B-54B70F4D5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937" y="5119064"/>
            <a:ext cx="101731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1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88B7DA-7FC8-97DA-33E2-91F13B71CEDD}"/>
              </a:ext>
            </a:extLst>
          </p:cNvPr>
          <p:cNvCxnSpPr>
            <a:cxnSpLocks/>
            <a:stCxn id="25" idx="1"/>
            <a:endCxn id="1501" idx="3"/>
          </p:cNvCxnSpPr>
          <p:nvPr/>
        </p:nvCxnSpPr>
        <p:spPr>
          <a:xfrm flipH="1" flipV="1">
            <a:off x="10217043" y="4885433"/>
            <a:ext cx="337877" cy="64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6">
            <a:extLst>
              <a:ext uri="{FF2B5EF4-FFF2-40B4-BE49-F238E27FC236}">
                <a16:creationId xmlns:a16="http://schemas.microsoft.com/office/drawing/2014/main" id="{B5106656-52DA-A988-BF24-4219F2A7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817" y="2836739"/>
            <a:ext cx="267799" cy="26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7">
            <a:extLst>
              <a:ext uri="{FF2B5EF4-FFF2-40B4-BE49-F238E27FC236}">
                <a16:creationId xmlns:a16="http://schemas.microsoft.com/office/drawing/2014/main" id="{8125A699-4118-5DE8-204A-63BE2347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01" y="4645964"/>
            <a:ext cx="464887" cy="46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1">
            <a:extLst>
              <a:ext uri="{FF2B5EF4-FFF2-40B4-BE49-F238E27FC236}">
                <a16:creationId xmlns:a16="http://schemas.microsoft.com/office/drawing/2014/main" id="{3C941CAB-A8F1-DD3C-F83D-F27A08CCB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701" y="5133490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X-Ray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(Tracing)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4859FD53-356B-C7F7-1A52-473713D38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1848" y="2837118"/>
            <a:ext cx="10387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Mesh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F1817658-408A-525F-F7C7-BE7555D53F75}"/>
              </a:ext>
            </a:extLst>
          </p:cNvPr>
          <p:cNvCxnSpPr>
            <a:cxnSpLocks/>
            <a:stCxn id="68" idx="3"/>
            <a:endCxn id="126" idx="1"/>
          </p:cNvCxnSpPr>
          <p:nvPr/>
        </p:nvCxnSpPr>
        <p:spPr>
          <a:xfrm flipV="1">
            <a:off x="4400118" y="3272926"/>
            <a:ext cx="646235" cy="68182"/>
          </a:xfrm>
          <a:prstGeom prst="bentConnector3">
            <a:avLst>
              <a:gd name="adj1" fmla="val 67294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5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1 : 3-Tier Architecture on EKS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00" y="1465501"/>
            <a:ext cx="10972800" cy="13234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Ingress : ALB, Certificate Manager, Route 53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App Data Store : Aurora RDS, EFS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Monitoring : Collecting Metric,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93899E6C-7A22-0632-D5D3-0BB857F71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82" y="4414337"/>
            <a:ext cx="454605" cy="454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1">
            <a:extLst>
              <a:ext uri="{FF2B5EF4-FFF2-40B4-BE49-F238E27FC236}">
                <a16:creationId xmlns:a16="http://schemas.microsoft.com/office/drawing/2014/main" id="{E4F00D82-0C96-7D05-E770-6A4321112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014" y="4835333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8D01FC-2196-1B01-6720-1B09834BB304}"/>
              </a:ext>
            </a:extLst>
          </p:cNvPr>
          <p:cNvSpPr/>
          <p:nvPr/>
        </p:nvSpPr>
        <p:spPr>
          <a:xfrm>
            <a:off x="3527863" y="3253992"/>
            <a:ext cx="5052133" cy="308349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EKS Cluster (K8s)</a:t>
            </a:r>
          </a:p>
        </p:txBody>
      </p:sp>
      <p:pic>
        <p:nvPicPr>
          <p:cNvPr id="8" name="Graphic 23">
            <a:extLst>
              <a:ext uri="{FF2B5EF4-FFF2-40B4-BE49-F238E27FC236}">
                <a16:creationId xmlns:a16="http://schemas.microsoft.com/office/drawing/2014/main" id="{81A1BCA0-6680-4A9F-BBBD-79549CE6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4" y="3253991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BD6F3B-3925-4A24-9C4C-3CAF2AAE6FDD}"/>
              </a:ext>
            </a:extLst>
          </p:cNvPr>
          <p:cNvSpPr/>
          <p:nvPr/>
        </p:nvSpPr>
        <p:spPr>
          <a:xfrm>
            <a:off x="3606243" y="3647020"/>
            <a:ext cx="1516850" cy="2603378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Node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2ED3D7-8C71-EE34-8B52-13BE6D561E17}"/>
              </a:ext>
            </a:extLst>
          </p:cNvPr>
          <p:cNvSpPr/>
          <p:nvPr/>
        </p:nvSpPr>
        <p:spPr>
          <a:xfrm>
            <a:off x="3668500" y="4160579"/>
            <a:ext cx="1395439" cy="202210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F2F2F7-4F1B-D018-9F6D-9EEF31C7C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68500" y="4160578"/>
            <a:ext cx="374820" cy="3748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B00DC44-5950-7F0E-756D-56738237D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55910" y="4547938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BAE2A2-BF8B-80A7-2430-841572E58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939" y="4825629"/>
            <a:ext cx="10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B99765D-8D1B-3083-8379-82BA879C7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57689" y="511342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984793-F272-65EC-BEA0-BCC5FBF24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718" y="5390184"/>
            <a:ext cx="10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20" name="Graphic 8">
            <a:extLst>
              <a:ext uri="{FF2B5EF4-FFF2-40B4-BE49-F238E27FC236}">
                <a16:creationId xmlns:a16="http://schemas.microsoft.com/office/drawing/2014/main" id="{50D6B455-3888-0746-52C5-6434F137A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2612444" y="44117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A3D20C-5B74-5685-8004-FABC4D8C3461}"/>
              </a:ext>
            </a:extLst>
          </p:cNvPr>
          <p:cNvSpPr/>
          <p:nvPr/>
        </p:nvSpPr>
        <p:spPr>
          <a:xfrm>
            <a:off x="5290127" y="3648088"/>
            <a:ext cx="1521361" cy="223297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A99861-6C4C-D1D9-5207-234B44265EDC}"/>
              </a:ext>
            </a:extLst>
          </p:cNvPr>
          <p:cNvSpPr/>
          <p:nvPr/>
        </p:nvSpPr>
        <p:spPr>
          <a:xfrm>
            <a:off x="5344302" y="4160580"/>
            <a:ext cx="1405731" cy="1668410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9756ED-3C75-4C49-301B-90866E06A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4303" y="4160578"/>
            <a:ext cx="372472" cy="3724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7CAB3D-DFC9-44B8-072D-4B23FC0A8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926" y="4831813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1F879B51-3C96-D0D3-03F6-FDA350FB2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828" y="482823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677367-1B96-6EE2-37C0-7EAE1B2DF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302" y="5396424"/>
            <a:ext cx="10387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Fluentd</a:t>
            </a:r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Bit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26DF739-811D-9BF1-0B59-811D0709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5492801" y="51013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E25323F-202F-1F0A-9DF2-7F84FCF28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7268" y="5397491"/>
            <a:ext cx="816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Agent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693755F-593D-1C76-0DEA-A190F2E2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6200307" y="510238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BC5243A-013F-FC0D-5136-443EBE0EDA96}"/>
              </a:ext>
            </a:extLst>
          </p:cNvPr>
          <p:cNvSpPr/>
          <p:nvPr/>
        </p:nvSpPr>
        <p:spPr>
          <a:xfrm>
            <a:off x="6974102" y="3648088"/>
            <a:ext cx="1521361" cy="261014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4FDD61-1F05-46B8-2676-0ABC8041F729}"/>
              </a:ext>
            </a:extLst>
          </p:cNvPr>
          <p:cNvSpPr/>
          <p:nvPr/>
        </p:nvSpPr>
        <p:spPr>
          <a:xfrm>
            <a:off x="7028277" y="4160579"/>
            <a:ext cx="1405731" cy="2022921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ln w="0"/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2723860-133B-0F52-7AFD-1E479DE51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028278" y="4160578"/>
            <a:ext cx="372472" cy="3724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C23DE2C-C592-63D0-343F-68CFB537E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120" y="4831813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</a:t>
            </a: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38D53AFF-153A-A389-A581-9B0D7CE46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803" y="4828231"/>
            <a:ext cx="83743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id="{AC15E125-5C72-8438-A7B8-C1A4BB3B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184168" y="453607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34">
            <a:extLst>
              <a:ext uri="{FF2B5EF4-FFF2-40B4-BE49-F238E27FC236}">
                <a16:creationId xmlns:a16="http://schemas.microsoft.com/office/drawing/2014/main" id="{0988EF27-0E54-1FD1-E5E1-4A78C76B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7894715" y="4536073"/>
            <a:ext cx="365416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ED00B58-7842-51F0-0749-0D8EB80BC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176776" y="5101317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930B71F-D1C8-2224-BE98-21525304B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243" y="5397491"/>
            <a:ext cx="816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Agent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47F11F4-1CA7-6180-386D-2D04E02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884282" y="510238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9A7D2E9-66BA-B05B-5F31-DA2DD8F16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8874" y="5952668"/>
            <a:ext cx="10387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Node Plugin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6AA95C6-8C3E-C87C-2110-326473B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522952" y="5657561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36">
            <a:extLst>
              <a:ext uri="{FF2B5EF4-FFF2-40B4-BE49-F238E27FC236}">
                <a16:creationId xmlns:a16="http://schemas.microsoft.com/office/drawing/2014/main" id="{244E06C5-1F21-0270-F873-AC4466A3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5490789" y="453305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6">
            <a:extLst>
              <a:ext uri="{FF2B5EF4-FFF2-40B4-BE49-F238E27FC236}">
                <a16:creationId xmlns:a16="http://schemas.microsoft.com/office/drawing/2014/main" id="{C2751A3D-ECDB-3EA7-98B9-6F3907DE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6197735" y="453305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6010B5B-801D-2FB4-BB2D-0C8F0CA42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6861" y="5394290"/>
            <a:ext cx="10387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Fluentd</a:t>
            </a:r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Bit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123CC4-306A-CE1D-A8E9-F12629455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6546" y="5056416"/>
            <a:ext cx="1038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ExternalDNS</a:t>
            </a:r>
            <a:endParaRPr lang="en-US" altLang="en-US" sz="9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29B65775-BA9B-1304-B757-178DC36DF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01886" y="4756064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4D398D2-99E5-7F95-10CB-640B73D75826}"/>
              </a:ext>
            </a:extLst>
          </p:cNvPr>
          <p:cNvCxnSpPr>
            <a:cxnSpLocks/>
            <a:stCxn id="18" idx="1"/>
            <a:endCxn id="20" idx="3"/>
          </p:cNvCxnSpPr>
          <p:nvPr/>
        </p:nvCxnSpPr>
        <p:spPr>
          <a:xfrm rot="10800000">
            <a:off x="3069645" y="4640343"/>
            <a:ext cx="788045" cy="660489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1">
            <a:extLst>
              <a:ext uri="{FF2B5EF4-FFF2-40B4-BE49-F238E27FC236}">
                <a16:creationId xmlns:a16="http://schemas.microsoft.com/office/drawing/2014/main" id="{F7A08531-B093-3CC2-33AA-46EE0B891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467" y="4846308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1CDED7A3-A9EE-FE33-CF8E-33453477C3C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 flipV="1">
            <a:off x="2035087" y="4640342"/>
            <a:ext cx="577357" cy="129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97CC9958-D969-B7DB-0D50-A6AE8EFA0316}"/>
              </a:ext>
            </a:extLst>
          </p:cNvPr>
          <p:cNvCxnSpPr>
            <a:cxnSpLocks/>
            <a:stCxn id="20" idx="0"/>
            <a:endCxn id="45" idx="0"/>
          </p:cNvCxnSpPr>
          <p:nvPr/>
        </p:nvCxnSpPr>
        <p:spPr>
          <a:xfrm rot="16200000" flipH="1">
            <a:off x="4198967" y="3053819"/>
            <a:ext cx="121308" cy="2837155"/>
          </a:xfrm>
          <a:prstGeom prst="bentConnector3">
            <a:avLst>
              <a:gd name="adj1" fmla="val -15037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BB5787A-C94B-4D54-361E-E3F46DCB3E1E}"/>
              </a:ext>
            </a:extLst>
          </p:cNvPr>
          <p:cNvCxnSpPr>
            <a:cxnSpLocks/>
            <a:stCxn id="20" idx="0"/>
            <a:endCxn id="46" idx="0"/>
          </p:cNvCxnSpPr>
          <p:nvPr/>
        </p:nvCxnSpPr>
        <p:spPr>
          <a:xfrm rot="16200000" flipH="1">
            <a:off x="4552440" y="2700346"/>
            <a:ext cx="121308" cy="3544101"/>
          </a:xfrm>
          <a:prstGeom prst="bentConnector3">
            <a:avLst>
              <a:gd name="adj1" fmla="val -15003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C533510F-3E52-A82B-092F-9031E4EB2BED}"/>
              </a:ext>
            </a:extLst>
          </p:cNvPr>
          <p:cNvCxnSpPr>
            <a:cxnSpLocks/>
            <a:stCxn id="20" idx="0"/>
            <a:endCxn id="38" idx="0"/>
          </p:cNvCxnSpPr>
          <p:nvPr/>
        </p:nvCxnSpPr>
        <p:spPr>
          <a:xfrm rot="16200000" flipH="1">
            <a:off x="5041794" y="2210991"/>
            <a:ext cx="124331" cy="4525832"/>
          </a:xfrm>
          <a:prstGeom prst="bentConnector3">
            <a:avLst>
              <a:gd name="adj1" fmla="val -14639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F7B63F33-8C81-BDE7-45AC-BA7C1F8A963A}"/>
              </a:ext>
            </a:extLst>
          </p:cNvPr>
          <p:cNvCxnSpPr>
            <a:cxnSpLocks/>
            <a:stCxn id="20" idx="0"/>
            <a:endCxn id="39" idx="0"/>
          </p:cNvCxnSpPr>
          <p:nvPr/>
        </p:nvCxnSpPr>
        <p:spPr>
          <a:xfrm rot="16200000" flipH="1">
            <a:off x="5397067" y="1855718"/>
            <a:ext cx="124331" cy="5236379"/>
          </a:xfrm>
          <a:prstGeom prst="bentConnector3">
            <a:avLst>
              <a:gd name="adj1" fmla="val -14691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7">
            <a:extLst>
              <a:ext uri="{FF2B5EF4-FFF2-40B4-BE49-F238E27FC236}">
                <a16:creationId xmlns:a16="http://schemas.microsoft.com/office/drawing/2014/main" id="{32F754B9-E44B-DB2A-4AAE-9F3C93B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916" y="428616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11">
            <a:extLst>
              <a:ext uri="{FF2B5EF4-FFF2-40B4-BE49-F238E27FC236}">
                <a16:creationId xmlns:a16="http://schemas.microsoft.com/office/drawing/2014/main" id="{65C8DF1C-4CF6-B3FA-8BAB-3DFC3A7BE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9485" y="4752460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(DB)</a:t>
            </a:r>
          </a:p>
        </p:txBody>
      </p:sp>
      <p:pic>
        <p:nvPicPr>
          <p:cNvPr id="96" name="Graphic 19">
            <a:extLst>
              <a:ext uri="{FF2B5EF4-FFF2-40B4-BE49-F238E27FC236}">
                <a16:creationId xmlns:a16="http://schemas.microsoft.com/office/drawing/2014/main" id="{9C69ADDD-701C-B7F0-B580-C67DD1B7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192" y="428616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11">
            <a:extLst>
              <a:ext uri="{FF2B5EF4-FFF2-40B4-BE49-F238E27FC236}">
                <a16:creationId xmlns:a16="http://schemas.microsoft.com/office/drawing/2014/main" id="{374A6D7F-35EC-9D8A-62CF-A01B6F823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4761" y="474685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(NFS Server)</a:t>
            </a:r>
          </a:p>
        </p:txBody>
      </p:sp>
      <p:pic>
        <p:nvPicPr>
          <p:cNvPr id="98" name="Graphic 21">
            <a:extLst>
              <a:ext uri="{FF2B5EF4-FFF2-40B4-BE49-F238E27FC236}">
                <a16:creationId xmlns:a16="http://schemas.microsoft.com/office/drawing/2014/main" id="{8BAF3E3D-E6BE-D299-2B72-1323D2E4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03" y="32632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11">
            <a:extLst>
              <a:ext uri="{FF2B5EF4-FFF2-40B4-BE49-F238E27FC236}">
                <a16:creationId xmlns:a16="http://schemas.microsoft.com/office/drawing/2014/main" id="{4A6F38B1-F479-7A12-89D9-52FF42625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467" y="3726804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 </a:t>
            </a:r>
          </a:p>
        </p:txBody>
      </p: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D0C53389-A787-285F-AC27-93207F95221B}"/>
              </a:ext>
            </a:extLst>
          </p:cNvPr>
          <p:cNvCxnSpPr>
            <a:cxnSpLocks/>
            <a:stCxn id="55" idx="3"/>
            <a:endCxn id="98" idx="0"/>
          </p:cNvCxnSpPr>
          <p:nvPr/>
        </p:nvCxnSpPr>
        <p:spPr>
          <a:xfrm flipH="1" flipV="1">
            <a:off x="2828753" y="3263225"/>
            <a:ext cx="2047953" cy="1680249"/>
          </a:xfrm>
          <a:prstGeom prst="bentConnector4">
            <a:avLst>
              <a:gd name="adj1" fmla="val -16087"/>
              <a:gd name="adj2" fmla="val 10480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D24CC8B9-17C8-51B0-2341-636DCE3E5B89}"/>
              </a:ext>
            </a:extLst>
          </p:cNvPr>
          <p:cNvCxnSpPr>
            <a:cxnSpLocks/>
            <a:stCxn id="5" idx="0"/>
            <a:endCxn id="98" idx="1"/>
          </p:cNvCxnSpPr>
          <p:nvPr/>
        </p:nvCxnSpPr>
        <p:spPr>
          <a:xfrm rot="5400000" flipH="1" flipV="1">
            <a:off x="1742713" y="3563247"/>
            <a:ext cx="916162" cy="786018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>
            <a:extLst>
              <a:ext uri="{FF2B5EF4-FFF2-40B4-BE49-F238E27FC236}">
                <a16:creationId xmlns:a16="http://schemas.microsoft.com/office/drawing/2014/main" id="{BB2AADA8-A9BF-4772-8FC9-9564A53A01D6}"/>
              </a:ext>
            </a:extLst>
          </p:cNvPr>
          <p:cNvCxnSpPr>
            <a:cxnSpLocks/>
            <a:stCxn id="36" idx="2"/>
            <a:endCxn id="95" idx="2"/>
          </p:cNvCxnSpPr>
          <p:nvPr/>
        </p:nvCxnSpPr>
        <p:spPr>
          <a:xfrm rot="16200000" flipH="1">
            <a:off x="8317834" y="4119649"/>
            <a:ext cx="58036" cy="1944027"/>
          </a:xfrm>
          <a:prstGeom prst="bentConnector3">
            <a:avLst>
              <a:gd name="adj1" fmla="val 26881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9315BDFE-AC3A-5AD7-12E4-B0E4D9043D5F}"/>
              </a:ext>
            </a:extLst>
          </p:cNvPr>
          <p:cNvCxnSpPr>
            <a:cxnSpLocks/>
            <a:stCxn id="37" idx="2"/>
            <a:endCxn id="97" idx="2"/>
          </p:cNvCxnSpPr>
          <p:nvPr/>
        </p:nvCxnSpPr>
        <p:spPr>
          <a:xfrm rot="16200000" flipH="1">
            <a:off x="9196523" y="3933062"/>
            <a:ext cx="61618" cy="2313620"/>
          </a:xfrm>
          <a:prstGeom prst="bentConnector3">
            <a:avLst>
              <a:gd name="adj1" fmla="val 25899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7">
            <a:extLst>
              <a:ext uri="{FF2B5EF4-FFF2-40B4-BE49-F238E27FC236}">
                <a16:creationId xmlns:a16="http://schemas.microsoft.com/office/drawing/2014/main" id="{E614B436-4F50-7E5C-5A91-93B249C5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9078115" y="54598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" name="TextBox 11">
            <a:extLst>
              <a:ext uri="{FF2B5EF4-FFF2-40B4-BE49-F238E27FC236}">
                <a16:creationId xmlns:a16="http://schemas.microsoft.com/office/drawing/2014/main" id="{64815C0C-631F-1235-4923-1AC4C005F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244" y="5926120"/>
            <a:ext cx="118657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199" name="Graphic 24">
            <a:extLst>
              <a:ext uri="{FF2B5EF4-FFF2-40B4-BE49-F238E27FC236}">
                <a16:creationId xmlns:a16="http://schemas.microsoft.com/office/drawing/2014/main" id="{96B6F8A9-389C-4EE4-5039-6AD6638D4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0149192" y="545983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" name="TextBox 11">
            <a:extLst>
              <a:ext uri="{FF2B5EF4-FFF2-40B4-BE49-F238E27FC236}">
                <a16:creationId xmlns:a16="http://schemas.microsoft.com/office/drawing/2014/main" id="{4A63F882-FF89-E5D9-D3F8-4481ECF0E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3646" y="5928856"/>
            <a:ext cx="9834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Metrics</a:t>
            </a:r>
          </a:p>
        </p:txBody>
      </p: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1EB07350-2108-1F66-F7EE-B22372654E5C}"/>
              </a:ext>
            </a:extLst>
          </p:cNvPr>
          <p:cNvCxnSpPr>
            <a:cxnSpLocks/>
            <a:stCxn id="29" idx="2"/>
            <a:endCxn id="198" idx="2"/>
          </p:cNvCxnSpPr>
          <p:nvPr/>
        </p:nvCxnSpPr>
        <p:spPr>
          <a:xfrm rot="16200000" flipH="1">
            <a:off x="7133233" y="4188706"/>
            <a:ext cx="729751" cy="3606850"/>
          </a:xfrm>
          <a:prstGeom prst="bentConnector3">
            <a:avLst>
              <a:gd name="adj1" fmla="val 118869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>
            <a:extLst>
              <a:ext uri="{FF2B5EF4-FFF2-40B4-BE49-F238E27FC236}">
                <a16:creationId xmlns:a16="http://schemas.microsoft.com/office/drawing/2014/main" id="{CEC71C25-B9E2-6ED4-DFF7-66B91009D430}"/>
              </a:ext>
            </a:extLst>
          </p:cNvPr>
          <p:cNvCxnSpPr>
            <a:cxnSpLocks/>
            <a:stCxn id="47" idx="2"/>
            <a:endCxn id="198" idx="2"/>
          </p:cNvCxnSpPr>
          <p:nvPr/>
        </p:nvCxnSpPr>
        <p:spPr>
          <a:xfrm rot="16200000" flipH="1">
            <a:off x="7967945" y="5023418"/>
            <a:ext cx="731885" cy="1935291"/>
          </a:xfrm>
          <a:prstGeom prst="bentConnector3">
            <a:avLst>
              <a:gd name="adj1" fmla="val 11890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Elbow Connector 224">
            <a:extLst>
              <a:ext uri="{FF2B5EF4-FFF2-40B4-BE49-F238E27FC236}">
                <a16:creationId xmlns:a16="http://schemas.microsoft.com/office/drawing/2014/main" id="{BC535DD6-1E6A-6ECE-A430-3915209DE283}"/>
              </a:ext>
            </a:extLst>
          </p:cNvPr>
          <p:cNvCxnSpPr>
            <a:cxnSpLocks/>
            <a:stCxn id="31" idx="2"/>
            <a:endCxn id="200" idx="2"/>
          </p:cNvCxnSpPr>
          <p:nvPr/>
        </p:nvCxnSpPr>
        <p:spPr>
          <a:xfrm rot="16200000" flipH="1">
            <a:off x="8078896" y="4063274"/>
            <a:ext cx="592920" cy="4000017"/>
          </a:xfrm>
          <a:prstGeom prst="bentConnector3">
            <a:avLst>
              <a:gd name="adj1" fmla="val 13514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>
            <a:extLst>
              <a:ext uri="{FF2B5EF4-FFF2-40B4-BE49-F238E27FC236}">
                <a16:creationId xmlns:a16="http://schemas.microsoft.com/office/drawing/2014/main" id="{040296E0-3C20-CC76-B634-6B4DF7C3D1AE}"/>
              </a:ext>
            </a:extLst>
          </p:cNvPr>
          <p:cNvCxnSpPr>
            <a:cxnSpLocks/>
            <a:stCxn id="41" idx="2"/>
            <a:endCxn id="200" idx="2"/>
          </p:cNvCxnSpPr>
          <p:nvPr/>
        </p:nvCxnSpPr>
        <p:spPr>
          <a:xfrm rot="16200000" flipH="1">
            <a:off x="8920884" y="4905262"/>
            <a:ext cx="592920" cy="2316042"/>
          </a:xfrm>
          <a:prstGeom prst="bentConnector3">
            <a:avLst>
              <a:gd name="adj1" fmla="val 13474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651BCF62-7066-FB66-2DD1-C49CEF91A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7390" y="5975616"/>
            <a:ext cx="10387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Fluentd</a:t>
            </a:r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Bit</a:t>
            </a:r>
          </a:p>
        </p:txBody>
      </p:sp>
      <p:pic>
        <p:nvPicPr>
          <p:cNvPr id="248" name="Graphic 247">
            <a:extLst>
              <a:ext uri="{FF2B5EF4-FFF2-40B4-BE49-F238E27FC236}">
                <a16:creationId xmlns:a16="http://schemas.microsoft.com/office/drawing/2014/main" id="{09B09791-335C-6F07-2B72-61638716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54889" y="5680509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869D76DB-31FE-CD17-91B2-624E90242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4620" y="5724667"/>
            <a:ext cx="816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  <a:p>
            <a:pPr algn="ctr" eaLnBrk="1" hangingPunct="1"/>
            <a:r>
              <a:rPr lang="en-US" altLang="en-US" sz="9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Agent</a:t>
            </a:r>
          </a:p>
        </p:txBody>
      </p:sp>
      <p:pic>
        <p:nvPicPr>
          <p:cNvPr id="250" name="Graphic 249">
            <a:extLst>
              <a:ext uri="{FF2B5EF4-FFF2-40B4-BE49-F238E27FC236}">
                <a16:creationId xmlns:a16="http://schemas.microsoft.com/office/drawing/2014/main" id="{0F8FA89E-84E6-0C3F-6AAB-40CBC88B7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507659" y="5429560"/>
            <a:ext cx="374820" cy="37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5" name="Elbow Connector 254">
            <a:extLst>
              <a:ext uri="{FF2B5EF4-FFF2-40B4-BE49-F238E27FC236}">
                <a16:creationId xmlns:a16="http://schemas.microsoft.com/office/drawing/2014/main" id="{A863960B-6A33-BF02-364A-8A82D99A6829}"/>
              </a:ext>
            </a:extLst>
          </p:cNvPr>
          <p:cNvCxnSpPr>
            <a:cxnSpLocks/>
            <a:stCxn id="247" idx="2"/>
            <a:endCxn id="198" idx="2"/>
          </p:cNvCxnSpPr>
          <p:nvPr/>
        </p:nvCxnSpPr>
        <p:spPr>
          <a:xfrm rot="16200000" flipH="1">
            <a:off x="6603873" y="3659346"/>
            <a:ext cx="150559" cy="5244762"/>
          </a:xfrm>
          <a:prstGeom prst="bentConnector3">
            <a:avLst>
              <a:gd name="adj1" fmla="val 19147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Elbow Connector 259">
            <a:extLst>
              <a:ext uri="{FF2B5EF4-FFF2-40B4-BE49-F238E27FC236}">
                <a16:creationId xmlns:a16="http://schemas.microsoft.com/office/drawing/2014/main" id="{AC5F704F-ECDE-FA1B-DBAC-9FE95BC7D1A7}"/>
              </a:ext>
            </a:extLst>
          </p:cNvPr>
          <p:cNvCxnSpPr>
            <a:cxnSpLocks/>
            <a:stCxn id="249" idx="2"/>
            <a:endCxn id="200" idx="2"/>
          </p:cNvCxnSpPr>
          <p:nvPr/>
        </p:nvCxnSpPr>
        <p:spPr>
          <a:xfrm rot="16200000" flipH="1">
            <a:off x="7396160" y="3380538"/>
            <a:ext cx="265744" cy="5692665"/>
          </a:xfrm>
          <a:prstGeom prst="bentConnector3">
            <a:avLst>
              <a:gd name="adj1" fmla="val 177474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11">
            <a:extLst>
              <a:ext uri="{FF2B5EF4-FFF2-40B4-BE49-F238E27FC236}">
                <a16:creationId xmlns:a16="http://schemas.microsoft.com/office/drawing/2014/main" id="{95847968-188A-D34D-5BC3-4598776E3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450" y="5963055"/>
            <a:ext cx="13431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ACM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(Cert Store) </a:t>
            </a:r>
          </a:p>
        </p:txBody>
      </p:sp>
      <p:pic>
        <p:nvPicPr>
          <p:cNvPr id="283" name="Graphic 20">
            <a:extLst>
              <a:ext uri="{FF2B5EF4-FFF2-40B4-BE49-F238E27FC236}">
                <a16:creationId xmlns:a16="http://schemas.microsoft.com/office/drawing/2014/main" id="{1654D745-53F0-52F0-8AD0-ACAC0B74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44" y="5484899"/>
            <a:ext cx="460819" cy="46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FF64EA77-8031-8A5F-59A3-D30505E87DB2}"/>
              </a:ext>
            </a:extLst>
          </p:cNvPr>
          <p:cNvCxnSpPr>
            <a:cxnSpLocks/>
            <a:stCxn id="283" idx="0"/>
            <a:endCxn id="63" idx="2"/>
          </p:cNvCxnSpPr>
          <p:nvPr/>
        </p:nvCxnSpPr>
        <p:spPr>
          <a:xfrm rot="16200000" flipV="1">
            <a:off x="2738227" y="5380271"/>
            <a:ext cx="207704" cy="1551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Elbow Connector 294">
            <a:extLst>
              <a:ext uri="{FF2B5EF4-FFF2-40B4-BE49-F238E27FC236}">
                <a16:creationId xmlns:a16="http://schemas.microsoft.com/office/drawing/2014/main" id="{94B0B54F-98CA-DD07-3ED0-BFB3BFA4722E}"/>
              </a:ext>
            </a:extLst>
          </p:cNvPr>
          <p:cNvCxnSpPr>
            <a:cxnSpLocks/>
            <a:stCxn id="16" idx="3"/>
            <a:endCxn id="96" idx="0"/>
          </p:cNvCxnSpPr>
          <p:nvPr/>
        </p:nvCxnSpPr>
        <p:spPr>
          <a:xfrm flipV="1">
            <a:off x="4230730" y="4286164"/>
            <a:ext cx="6153412" cy="449184"/>
          </a:xfrm>
          <a:prstGeom prst="bentConnector4">
            <a:avLst>
              <a:gd name="adj1" fmla="val 12245"/>
              <a:gd name="adj2" fmla="val 140786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7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Service for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36" y="1714500"/>
            <a:ext cx="5336275" cy="270843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sz="2400" dirty="0" err="1">
                <a:latin typeface="+mn-ea"/>
                <a:cs typeface="Amazon Ember" panose="020B0603020204020204" pitchFamily="34" charset="0"/>
              </a:rPr>
              <a:t>Peccy</a:t>
            </a:r>
            <a:r>
              <a:rPr lang="en-US" altLang="ko-KR" sz="2400" dirty="0">
                <a:latin typeface="+mn-ea"/>
                <a:cs typeface="Amazon Ember" panose="020B0603020204020204" pitchFamily="34" charset="0"/>
              </a:rPr>
              <a:t> Service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https://</a:t>
            </a:r>
            <a:r>
              <a:rPr lang="en-US" altLang="ko-KR" sz="2000" dirty="0" err="1">
                <a:latin typeface="+mn-ea"/>
                <a:cs typeface="Amazon Ember" panose="020B0603020204020204" pitchFamily="34" charset="0"/>
              </a:rPr>
              <a:t>peccy.aws-playground.dev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/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3-Tier Architecture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Client Side Rendering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RDS Aurora (DB), EFS (NFS)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이용</a:t>
            </a: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2BD4-3734-E64E-9711-830E74F2A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26910-9088-DC7F-39CB-2287DBD9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469" y="1515563"/>
            <a:ext cx="4411438" cy="4891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BD7F5B-41B5-74CB-9E95-7D701D19578B}"/>
              </a:ext>
            </a:extLst>
          </p:cNvPr>
          <p:cNvSpPr/>
          <p:nvPr/>
        </p:nvSpPr>
        <p:spPr>
          <a:xfrm>
            <a:off x="6589549" y="3738984"/>
            <a:ext cx="4203278" cy="251226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Aurora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7E0F1-D17E-7BFA-7551-8EC09CEDF81E}"/>
              </a:ext>
            </a:extLst>
          </p:cNvPr>
          <p:cNvSpPr/>
          <p:nvPr/>
        </p:nvSpPr>
        <p:spPr>
          <a:xfrm>
            <a:off x="6589549" y="2051824"/>
            <a:ext cx="1045320" cy="112255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5861B-DD17-0413-B431-57BC0989FD85}"/>
              </a:ext>
            </a:extLst>
          </p:cNvPr>
          <p:cNvSpPr/>
          <p:nvPr/>
        </p:nvSpPr>
        <p:spPr>
          <a:xfrm>
            <a:off x="9198590" y="1568730"/>
            <a:ext cx="1651379" cy="54541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Info</a:t>
            </a:r>
          </a:p>
        </p:txBody>
      </p:sp>
    </p:spTree>
    <p:extLst>
      <p:ext uri="{BB962C8B-B14F-4D97-AF65-F5344CB8AC3E}">
        <p14:creationId xmlns:p14="http://schemas.microsoft.com/office/powerpoint/2010/main" val="190091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2 : Continues Integration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0E5E-32F7-6F41-8516-278661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8BAF4594-30B3-BBBF-1BE4-32604EA48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573" y="4497144"/>
            <a:ext cx="10870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(Service Code)</a:t>
            </a:r>
          </a:p>
        </p:txBody>
      </p:sp>
      <p:pic>
        <p:nvPicPr>
          <p:cNvPr id="38" name="Graphic 20">
            <a:extLst>
              <a:ext uri="{FF2B5EF4-FFF2-40B4-BE49-F238E27FC236}">
                <a16:creationId xmlns:a16="http://schemas.microsoft.com/office/drawing/2014/main" id="{FC0C44C6-CE53-C774-11E7-483E0E574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552" y="4372558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1">
            <a:extLst>
              <a:ext uri="{FF2B5EF4-FFF2-40B4-BE49-F238E27FC236}">
                <a16:creationId xmlns:a16="http://schemas.microsoft.com/office/drawing/2014/main" id="{55E8341A-D078-4711-ED0D-EDC039ECB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805" y="4842885"/>
            <a:ext cx="12146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ECR in </a:t>
            </a:r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Tyoko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(Registry)</a:t>
            </a:r>
          </a:p>
        </p:txBody>
      </p:sp>
      <p:pic>
        <p:nvPicPr>
          <p:cNvPr id="42" name="Graphic 19">
            <a:extLst>
              <a:ext uri="{FF2B5EF4-FFF2-40B4-BE49-F238E27FC236}">
                <a16:creationId xmlns:a16="http://schemas.microsoft.com/office/drawing/2014/main" id="{B4D16FFF-3528-6538-7B9E-F505C5576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75" y="4021143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11">
            <a:extLst>
              <a:ext uri="{FF2B5EF4-FFF2-40B4-BE49-F238E27FC236}">
                <a16:creationId xmlns:a16="http://schemas.microsoft.com/office/drawing/2014/main" id="{B236E3E0-46A6-3D4A-2457-28B6AAB8B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3188" y="4498315"/>
            <a:ext cx="95031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CodeBuild</a:t>
            </a:r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/ Run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Unit Test</a:t>
            </a:r>
          </a:p>
        </p:txBody>
      </p:sp>
      <p:pic>
        <p:nvPicPr>
          <p:cNvPr id="46" name="Picture 6" descr="Git · GitHub">
            <a:extLst>
              <a:ext uri="{FF2B5EF4-FFF2-40B4-BE49-F238E27FC236}">
                <a16:creationId xmlns:a16="http://schemas.microsoft.com/office/drawing/2014/main" id="{1F1ABED7-7DD9-DAA1-E73C-35B261C8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12" y="4025751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22">
            <a:extLst>
              <a:ext uri="{FF2B5EF4-FFF2-40B4-BE49-F238E27FC236}">
                <a16:creationId xmlns:a16="http://schemas.microsoft.com/office/drawing/2014/main" id="{5E2C8935-494F-1E3F-EBA0-E25A0021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730980" y="402724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F9FF5A7D-9B4D-54F9-7BFA-658D8CE8A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152" y="4476953"/>
            <a:ext cx="116355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Service Developer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5BFA1C-0165-199F-EFA2-78F4F25977DD}"/>
              </a:ext>
            </a:extLst>
          </p:cNvPr>
          <p:cNvCxnSpPr>
            <a:cxnSpLocks/>
            <a:stCxn id="46" idx="1"/>
            <a:endCxn id="52" idx="3"/>
          </p:cNvCxnSpPr>
          <p:nvPr/>
        </p:nvCxnSpPr>
        <p:spPr>
          <a:xfrm flipH="1">
            <a:off x="2200880" y="4256468"/>
            <a:ext cx="1041832" cy="572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1">
            <a:extLst>
              <a:ext uri="{FF2B5EF4-FFF2-40B4-BE49-F238E27FC236}">
                <a16:creationId xmlns:a16="http://schemas.microsoft.com/office/drawing/2014/main" id="{E33BF83B-71E3-34EC-F616-F88A88EFE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038" y="382321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Pull </a:t>
            </a:r>
          </a:p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Request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D09CC4-D3CE-1789-B8F9-099F5FA00B06}"/>
              </a:ext>
            </a:extLst>
          </p:cNvPr>
          <p:cNvSpPr/>
          <p:nvPr/>
        </p:nvSpPr>
        <p:spPr>
          <a:xfrm>
            <a:off x="4694169" y="3408742"/>
            <a:ext cx="2706343" cy="1685994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CodePipeline</a:t>
            </a:r>
            <a:endParaRPr lang="en-US" sz="1200" dirty="0">
              <a:solidFill>
                <a:srgbClr val="517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Graphic 6">
            <a:extLst>
              <a:ext uri="{FF2B5EF4-FFF2-40B4-BE49-F238E27FC236}">
                <a16:creationId xmlns:a16="http://schemas.microsoft.com/office/drawing/2014/main" id="{71959470-F8AA-ED94-4D6B-6F71CA0F8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71" y="3409660"/>
            <a:ext cx="314265" cy="31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Graphic 19">
            <a:extLst>
              <a:ext uri="{FF2B5EF4-FFF2-40B4-BE49-F238E27FC236}">
                <a16:creationId xmlns:a16="http://schemas.microsoft.com/office/drawing/2014/main" id="{04AEBDFE-2E9E-41CC-3FE0-86C8DFFCD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92" y="4017399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1">
            <a:extLst>
              <a:ext uri="{FF2B5EF4-FFF2-40B4-BE49-F238E27FC236}">
                <a16:creationId xmlns:a16="http://schemas.microsoft.com/office/drawing/2014/main" id="{7B7A0C2E-A528-52AE-0909-C510729FF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2191" y="4494571"/>
            <a:ext cx="184613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CodeBuild</a:t>
            </a:r>
            <a:endParaRPr lang="en-US" altLang="en-US" sz="11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/ Build &amp; Push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Container Image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1762D99-3275-8740-0371-D79C14B5EF42}"/>
              </a:ext>
            </a:extLst>
          </p:cNvPr>
          <p:cNvCxnSpPr>
            <a:cxnSpLocks/>
            <a:stCxn id="87" idx="1"/>
            <a:endCxn id="42" idx="3"/>
          </p:cNvCxnSpPr>
          <p:nvPr/>
        </p:nvCxnSpPr>
        <p:spPr>
          <a:xfrm flipH="1">
            <a:off x="5536548" y="4255986"/>
            <a:ext cx="949744" cy="3744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1">
            <a:extLst>
              <a:ext uri="{FF2B5EF4-FFF2-40B4-BE49-F238E27FC236}">
                <a16:creationId xmlns:a16="http://schemas.microsoft.com/office/drawing/2014/main" id="{2B058F1A-6A80-E754-DD53-1F42669BC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0882" y="4037002"/>
            <a:ext cx="83788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Container </a:t>
            </a:r>
          </a:p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Image</a:t>
            </a:r>
          </a:p>
        </p:txBody>
      </p:sp>
      <p:pic>
        <p:nvPicPr>
          <p:cNvPr id="140" name="Graphic 8">
            <a:extLst>
              <a:ext uri="{FF2B5EF4-FFF2-40B4-BE49-F238E27FC236}">
                <a16:creationId xmlns:a16="http://schemas.microsoft.com/office/drawing/2014/main" id="{6B2FDF32-5E4E-C823-3919-86B07A8CD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32" y="5378187"/>
            <a:ext cx="467769" cy="46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8" descr="Slack for Desktop on the Mac App Store">
            <a:extLst>
              <a:ext uri="{FF2B5EF4-FFF2-40B4-BE49-F238E27FC236}">
                <a16:creationId xmlns:a16="http://schemas.microsoft.com/office/drawing/2014/main" id="{8C24AEF9-C105-A1E2-3DB2-CF9A4791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32" y="5320725"/>
            <a:ext cx="582693" cy="5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543E792-2DEA-AD72-E08F-5462D7B6D8DC}"/>
              </a:ext>
            </a:extLst>
          </p:cNvPr>
          <p:cNvCxnSpPr>
            <a:cxnSpLocks/>
            <a:stCxn id="65" idx="2"/>
            <a:endCxn id="140" idx="1"/>
          </p:cNvCxnSpPr>
          <p:nvPr/>
        </p:nvCxnSpPr>
        <p:spPr>
          <a:xfrm rot="16200000" flipH="1">
            <a:off x="6601768" y="4540308"/>
            <a:ext cx="517336" cy="1626191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1D738F68-64FB-1ED7-35E7-0C767874284C}"/>
              </a:ext>
            </a:extLst>
          </p:cNvPr>
          <p:cNvCxnSpPr>
            <a:cxnSpLocks/>
            <a:stCxn id="141" idx="1"/>
            <a:endCxn id="140" idx="3"/>
          </p:cNvCxnSpPr>
          <p:nvPr/>
        </p:nvCxnSpPr>
        <p:spPr>
          <a:xfrm flipH="1">
            <a:off x="8141301" y="5612072"/>
            <a:ext cx="955231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1">
            <a:extLst>
              <a:ext uri="{FF2B5EF4-FFF2-40B4-BE49-F238E27FC236}">
                <a16:creationId xmlns:a16="http://schemas.microsoft.com/office/drawing/2014/main" id="{F5EBBA2E-1115-61ED-C6B2-C4BE3C068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1054" y="5856264"/>
            <a:ext cx="8536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Slack</a:t>
            </a:r>
          </a:p>
        </p:txBody>
      </p:sp>
      <p:sp>
        <p:nvSpPr>
          <p:cNvPr id="154" name="TextBox 11">
            <a:extLst>
              <a:ext uri="{FF2B5EF4-FFF2-40B4-BE49-F238E27FC236}">
                <a16:creationId xmlns:a16="http://schemas.microsoft.com/office/drawing/2014/main" id="{B11AE0C9-227F-2491-589C-ACAC31F12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4770" y="5342058"/>
            <a:ext cx="10387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sp>
        <p:nvSpPr>
          <p:cNvPr id="156" name="TextBox 11">
            <a:extLst>
              <a:ext uri="{FF2B5EF4-FFF2-40B4-BE49-F238E27FC236}">
                <a16:creationId xmlns:a16="http://schemas.microsoft.com/office/drawing/2014/main" id="{CCB08F8E-679E-2601-B966-28BFBC651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0592" y="5845956"/>
            <a:ext cx="85364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Chatbot</a:t>
            </a:r>
          </a:p>
        </p:txBody>
      </p:sp>
      <p:pic>
        <p:nvPicPr>
          <p:cNvPr id="160" name="Graphic 22">
            <a:extLst>
              <a:ext uri="{FF2B5EF4-FFF2-40B4-BE49-F238E27FC236}">
                <a16:creationId xmlns:a16="http://schemas.microsoft.com/office/drawing/2014/main" id="{DC943045-D66E-4362-3E8D-C2D81A2D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107094" y="537818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BF72B028-475B-D5CE-1423-1EEE81BFE9FA}"/>
              </a:ext>
            </a:extLst>
          </p:cNvPr>
          <p:cNvCxnSpPr>
            <a:cxnSpLocks/>
            <a:stCxn id="160" idx="1"/>
            <a:endCxn id="141" idx="3"/>
          </p:cNvCxnSpPr>
          <p:nvPr/>
        </p:nvCxnSpPr>
        <p:spPr>
          <a:xfrm flipH="1" flipV="1">
            <a:off x="9679225" y="5612072"/>
            <a:ext cx="427869" cy="106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1">
            <a:extLst>
              <a:ext uri="{FF2B5EF4-FFF2-40B4-BE49-F238E27FC236}">
                <a16:creationId xmlns:a16="http://schemas.microsoft.com/office/drawing/2014/main" id="{94545893-99EF-ECDC-641B-ADA63ECA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2058" y="5820362"/>
            <a:ext cx="15199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Service Developer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&amp; DevOps Engineer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7A0360-0793-54BC-9656-A2BF1E0E9321}"/>
              </a:ext>
            </a:extLst>
          </p:cNvPr>
          <p:cNvCxnSpPr>
            <a:cxnSpLocks/>
            <a:stCxn id="65" idx="1"/>
            <a:endCxn id="46" idx="3"/>
          </p:cNvCxnSpPr>
          <p:nvPr/>
        </p:nvCxnSpPr>
        <p:spPr>
          <a:xfrm flipH="1">
            <a:off x="3704146" y="4251739"/>
            <a:ext cx="990023" cy="4729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B6F57E-0E29-3D6B-148B-BA631A2A1164}"/>
              </a:ext>
            </a:extLst>
          </p:cNvPr>
          <p:cNvSpPr txBox="1"/>
          <p:nvPr/>
        </p:nvSpPr>
        <p:spPr>
          <a:xfrm>
            <a:off x="9707966" y="5664399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KR" dirty="0" err="1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FFF45D0-11E8-C890-4AEE-A9409DD177A8}"/>
              </a:ext>
            </a:extLst>
          </p:cNvPr>
          <p:cNvSpPr txBox="1">
            <a:spLocks/>
          </p:cNvSpPr>
          <p:nvPr/>
        </p:nvSpPr>
        <p:spPr>
          <a:xfrm>
            <a:off x="609600" y="3408742"/>
            <a:ext cx="10972800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58376EA0-56E5-9840-5C24-CA7FF2B34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291" y="3823215"/>
            <a:ext cx="138174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Merge Event (Webhook)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8F9120-C48A-BD9C-FC2F-AD0E316D82C6}"/>
              </a:ext>
            </a:extLst>
          </p:cNvPr>
          <p:cNvSpPr txBox="1">
            <a:spLocks/>
          </p:cNvSpPr>
          <p:nvPr/>
        </p:nvSpPr>
        <p:spPr>
          <a:xfrm>
            <a:off x="609600" y="1724441"/>
            <a:ext cx="8593606" cy="1292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Unit Test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수행</a:t>
            </a: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Container Image Build, Push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 수행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 +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 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Registry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이중화</a:t>
            </a:r>
            <a:endParaRPr lang="en-US" altLang="ko-KR" sz="2000" dirty="0">
              <a:latin typeface="+mn-ea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CI 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처리 상태를</a:t>
            </a:r>
            <a:r>
              <a:rPr lang="en-US" altLang="ko-KR" sz="2000" dirty="0">
                <a:latin typeface="+mn-ea"/>
                <a:cs typeface="Amazon Ember" panose="020B0603020204020204" pitchFamily="34" charset="0"/>
              </a:rPr>
              <a:t> Service Developer, DevOps Engineer</a:t>
            </a:r>
            <a:r>
              <a:rPr lang="ko-KR" altLang="en-US" sz="2000" dirty="0">
                <a:latin typeface="+mn-ea"/>
                <a:cs typeface="Amazon Ember" panose="020B0603020204020204" pitchFamily="34" charset="0"/>
              </a:rPr>
              <a:t>에게 전달</a:t>
            </a:r>
            <a:endParaRPr lang="en-US" sz="20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AD6CFD59-5EE8-75E0-590E-D09421E83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9536" y="5344192"/>
            <a:ext cx="103876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0BF879-E605-0C6E-2C81-BE49A08624F7}"/>
              </a:ext>
            </a:extLst>
          </p:cNvPr>
          <p:cNvSpPr>
            <a:spLocks noChangeAspect="1"/>
          </p:cNvSpPr>
          <p:nvPr/>
        </p:nvSpPr>
        <p:spPr bwMode="auto">
          <a:xfrm>
            <a:off x="2566086" y="4339715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57FE37-FA22-BC9A-48D3-368B9DF45B2B}"/>
              </a:ext>
            </a:extLst>
          </p:cNvPr>
          <p:cNvSpPr>
            <a:spLocks noChangeAspect="1"/>
          </p:cNvSpPr>
          <p:nvPr/>
        </p:nvSpPr>
        <p:spPr bwMode="auto">
          <a:xfrm>
            <a:off x="4032569" y="4316111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728ACF-CA8F-398F-076C-9BEC9C8AC264}"/>
              </a:ext>
            </a:extLst>
          </p:cNvPr>
          <p:cNvSpPr>
            <a:spLocks noChangeAspect="1"/>
          </p:cNvSpPr>
          <p:nvPr/>
        </p:nvSpPr>
        <p:spPr bwMode="auto">
          <a:xfrm>
            <a:off x="5899692" y="4316111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1EBA08-926F-9B2E-653B-BB78D0AC5C87}"/>
              </a:ext>
            </a:extLst>
          </p:cNvPr>
          <p:cNvSpPr>
            <a:spLocks noChangeAspect="1"/>
          </p:cNvSpPr>
          <p:nvPr/>
        </p:nvSpPr>
        <p:spPr bwMode="auto">
          <a:xfrm>
            <a:off x="7951433" y="3795643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0DFA1CB1-8A54-6E7F-0108-8A7AFF2C1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869" y="3408534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10F2B343-075B-1ADC-1F30-FC0F58D39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6122" y="3882024"/>
            <a:ext cx="12146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ECR in Seoul (Registry)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C7983435-5F02-1038-2888-F1A4792E8C63}"/>
              </a:ext>
            </a:extLst>
          </p:cNvPr>
          <p:cNvCxnSpPr>
            <a:cxnSpLocks/>
            <a:stCxn id="87" idx="3"/>
            <a:endCxn id="3" idx="1"/>
          </p:cNvCxnSpPr>
          <p:nvPr/>
        </p:nvCxnSpPr>
        <p:spPr>
          <a:xfrm flipV="1">
            <a:off x="6963465" y="3647121"/>
            <a:ext cx="1891404" cy="608865"/>
          </a:xfrm>
          <a:prstGeom prst="bentConnector3">
            <a:avLst>
              <a:gd name="adj1" fmla="val 3645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047B513-A2B5-08D2-FD82-B95E190387AB}"/>
              </a:ext>
            </a:extLst>
          </p:cNvPr>
          <p:cNvCxnSpPr>
            <a:cxnSpLocks/>
            <a:stCxn id="87" idx="3"/>
            <a:endCxn id="38" idx="1"/>
          </p:cNvCxnSpPr>
          <p:nvPr/>
        </p:nvCxnSpPr>
        <p:spPr>
          <a:xfrm>
            <a:off x="6963465" y="4255986"/>
            <a:ext cx="1889087" cy="355159"/>
          </a:xfrm>
          <a:prstGeom prst="bentConnector3">
            <a:avLst>
              <a:gd name="adj1" fmla="val 36434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9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PoC 3 : Continues Delivery with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0E5E-32F7-6F41-8516-278661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8BAF4594-30B3-BBBF-1BE4-32604EA48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963" y="4953586"/>
            <a:ext cx="1165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Git Repo 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(K8s Manifests)</a:t>
            </a:r>
          </a:p>
        </p:txBody>
      </p:sp>
      <p:pic>
        <p:nvPicPr>
          <p:cNvPr id="46" name="Picture 6" descr="Git · GitHub">
            <a:extLst>
              <a:ext uri="{FF2B5EF4-FFF2-40B4-BE49-F238E27FC236}">
                <a16:creationId xmlns:a16="http://schemas.microsoft.com/office/drawing/2014/main" id="{1F1ABED7-7DD9-DAA1-E73C-35B261C8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08" y="4482193"/>
            <a:ext cx="461434" cy="4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5BFA1C-0165-199F-EFA2-78F4F25977DD}"/>
              </a:ext>
            </a:extLst>
          </p:cNvPr>
          <p:cNvCxnSpPr>
            <a:cxnSpLocks/>
            <a:stCxn id="46" idx="1"/>
            <a:endCxn id="123" idx="3"/>
          </p:cNvCxnSpPr>
          <p:nvPr/>
        </p:nvCxnSpPr>
        <p:spPr>
          <a:xfrm flipH="1">
            <a:off x="1667632" y="4712910"/>
            <a:ext cx="1286876" cy="5726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1">
            <a:extLst>
              <a:ext uri="{FF2B5EF4-FFF2-40B4-BE49-F238E27FC236}">
                <a16:creationId xmlns:a16="http://schemas.microsoft.com/office/drawing/2014/main" id="{E33BF83B-71E3-34EC-F616-F88A88EFE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7851" y="4279658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Pull </a:t>
            </a:r>
          </a:p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Request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7A0360-0793-54BC-9656-A2BF1E0E9321}"/>
              </a:ext>
            </a:extLst>
          </p:cNvPr>
          <p:cNvCxnSpPr>
            <a:cxnSpLocks/>
            <a:stCxn id="46" idx="3"/>
            <a:endCxn id="21" idx="1"/>
          </p:cNvCxnSpPr>
          <p:nvPr/>
        </p:nvCxnSpPr>
        <p:spPr>
          <a:xfrm>
            <a:off x="3415942" y="4712910"/>
            <a:ext cx="1740381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FFF45D0-11E8-C890-4AEE-A9409DD177A8}"/>
              </a:ext>
            </a:extLst>
          </p:cNvPr>
          <p:cNvSpPr txBox="1">
            <a:spLocks/>
          </p:cNvSpPr>
          <p:nvPr/>
        </p:nvSpPr>
        <p:spPr>
          <a:xfrm>
            <a:off x="519600" y="3730071"/>
            <a:ext cx="10972800" cy="10464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58376EA0-56E5-9840-5C24-CA7FF2B34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830" y="4281739"/>
            <a:ext cx="15083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Polling</a:t>
            </a:r>
          </a:p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(Auto Sync)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58F9120-C48A-BD9C-FC2F-AD0E316D82C6}"/>
              </a:ext>
            </a:extLst>
          </p:cNvPr>
          <p:cNvSpPr txBox="1">
            <a:spLocks/>
          </p:cNvSpPr>
          <p:nvPr/>
        </p:nvSpPr>
        <p:spPr>
          <a:xfrm>
            <a:off x="609599" y="1724575"/>
            <a:ext cx="9289143" cy="1373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kumimoji="1"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kumimoji="1"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2000" dirty="0">
                <a:latin typeface="+mn-lt"/>
              </a:rPr>
              <a:t>K8s Manifest</a:t>
            </a:r>
            <a:r>
              <a:rPr lang="ko-KR" altLang="en-US" sz="2000" dirty="0" err="1">
                <a:latin typeface="+mn-lt"/>
              </a:rPr>
              <a:t>를</a:t>
            </a:r>
            <a:r>
              <a:rPr lang="ko-KR" altLang="en-US" sz="2000" dirty="0">
                <a:latin typeface="+mn-lt"/>
              </a:rPr>
              <a:t> </a:t>
            </a:r>
            <a:r>
              <a:rPr lang="en-US" altLang="ko-KR" sz="2000" dirty="0">
                <a:latin typeface="+mn-lt"/>
              </a:rPr>
              <a:t>Git Repo</a:t>
            </a:r>
            <a:r>
              <a:rPr lang="ko-KR" altLang="en-US" sz="2000" dirty="0">
                <a:latin typeface="+mn-lt"/>
              </a:rPr>
              <a:t>에서 관리</a:t>
            </a:r>
            <a:endParaRPr lang="en-US" altLang="ko-KR" sz="20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+mn-lt"/>
              </a:rPr>
              <a:t>Git Repo</a:t>
            </a:r>
            <a:r>
              <a:rPr lang="ko-KR" altLang="en-US" sz="2000" dirty="0">
                <a:latin typeface="+mn-lt"/>
              </a:rPr>
              <a:t>에 저장된 </a:t>
            </a:r>
            <a:r>
              <a:rPr lang="en-US" altLang="ko-KR" sz="2000" dirty="0">
                <a:latin typeface="+mn-lt"/>
              </a:rPr>
              <a:t>K8s Manifest</a:t>
            </a:r>
            <a:r>
              <a:rPr lang="ko-KR" altLang="en-US" sz="2000" dirty="0" err="1">
                <a:latin typeface="+mn-lt"/>
              </a:rPr>
              <a:t>를</a:t>
            </a:r>
            <a:r>
              <a:rPr lang="ko-KR" altLang="en-US" sz="2000" dirty="0">
                <a:latin typeface="+mn-lt"/>
              </a:rPr>
              <a:t> 자동으로 </a:t>
            </a:r>
            <a:r>
              <a:rPr lang="en-US" altLang="ko-KR" sz="2000" dirty="0">
                <a:latin typeface="+mn-lt"/>
              </a:rPr>
              <a:t>EKS Cluster</a:t>
            </a:r>
            <a:r>
              <a:rPr lang="ko-KR" altLang="en-US" sz="2000" dirty="0">
                <a:latin typeface="+mn-lt"/>
              </a:rPr>
              <a:t>에 적용</a:t>
            </a:r>
            <a:endParaRPr lang="en-US" altLang="ko-KR" sz="20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+mn-lt"/>
              </a:rPr>
              <a:t>배포 상태를 </a:t>
            </a:r>
            <a:r>
              <a:rPr lang="en-US" altLang="ko-KR" sz="2000" dirty="0">
                <a:latin typeface="+mn-lt"/>
              </a:rPr>
              <a:t>Service Developer, DevOps Engineer</a:t>
            </a:r>
            <a:r>
              <a:rPr lang="ko-KR" altLang="en-US" sz="2000" dirty="0">
                <a:latin typeface="+mn-lt"/>
              </a:rPr>
              <a:t>에게 전달</a:t>
            </a:r>
            <a:endParaRPr lang="en-US" sz="2000" dirty="0">
              <a:latin typeface="+mn-lt"/>
            </a:endParaRPr>
          </a:p>
          <a:p>
            <a:pPr marL="285750" lvl="1" indent="0">
              <a:lnSpc>
                <a:spcPct val="100000"/>
              </a:lnSpc>
              <a:buNone/>
            </a:pPr>
            <a:endParaRPr lang="en-US" altLang="ko-KR" sz="20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70F6A-2FCB-D31D-8C08-CBF4D2C546B7}"/>
              </a:ext>
            </a:extLst>
          </p:cNvPr>
          <p:cNvSpPr/>
          <p:nvPr/>
        </p:nvSpPr>
        <p:spPr>
          <a:xfrm>
            <a:off x="4735879" y="3269225"/>
            <a:ext cx="4940082" cy="2021301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EKS Cluster (K8s) in Seoul</a:t>
            </a:r>
          </a:p>
        </p:txBody>
      </p:sp>
      <p:pic>
        <p:nvPicPr>
          <p:cNvPr id="19" name="Graphic 23">
            <a:extLst>
              <a:ext uri="{FF2B5EF4-FFF2-40B4-BE49-F238E27FC236}">
                <a16:creationId xmlns:a16="http://schemas.microsoft.com/office/drawing/2014/main" id="{6402DEAC-B15C-FA68-35E5-BB685E6F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261" y="3265442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DevOps] ArgoCD Best Practice">
            <a:extLst>
              <a:ext uri="{FF2B5EF4-FFF2-40B4-BE49-F238E27FC236}">
                <a16:creationId xmlns:a16="http://schemas.microsoft.com/office/drawing/2014/main" id="{090C862A-FC74-0604-7BBE-4904A7956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23" y="4481151"/>
            <a:ext cx="463518" cy="46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063EEBA8-EA1E-F309-CD52-2CD262E4CC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159" y="4944669"/>
            <a:ext cx="79584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endParaRPr lang="en-US" altLang="en-US" sz="11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DB6D9DE-AF04-7AA5-FD5E-4569E3317F1E}"/>
              </a:ext>
            </a:extLst>
          </p:cNvPr>
          <p:cNvCxnSpPr>
            <a:cxnSpLocks/>
            <a:stCxn id="37" idx="2"/>
            <a:endCxn id="22" idx="2"/>
          </p:cNvCxnSpPr>
          <p:nvPr/>
        </p:nvCxnSpPr>
        <p:spPr>
          <a:xfrm rot="5400000" flipH="1" flipV="1">
            <a:off x="4192385" y="4188776"/>
            <a:ext cx="178194" cy="2213200"/>
          </a:xfrm>
          <a:prstGeom prst="bentConnector3">
            <a:avLst>
              <a:gd name="adj1" fmla="val -12828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>
            <a:extLst>
              <a:ext uri="{FF2B5EF4-FFF2-40B4-BE49-F238E27FC236}">
                <a16:creationId xmlns:a16="http://schemas.microsoft.com/office/drawing/2014/main" id="{F693A481-3C50-4EF6-C72F-EB4579F4F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3630" y="5349306"/>
            <a:ext cx="138174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K8s Manifests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CD02199-3BC1-11F6-B681-C9CCDC02A81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5619841" y="4712910"/>
            <a:ext cx="1266276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4AB48A15-D336-776D-A6FC-556958EB0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799" y="4279658"/>
            <a:ext cx="13693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Request to Apply K8s Manifests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27BF175-2453-D1B2-40C4-D9375B30D97E}"/>
              </a:ext>
            </a:extLst>
          </p:cNvPr>
          <p:cNvSpPr>
            <a:spLocks noChangeAspect="1"/>
          </p:cNvSpPr>
          <p:nvPr/>
        </p:nvSpPr>
        <p:spPr bwMode="auto">
          <a:xfrm>
            <a:off x="2168565" y="4772798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610EF8A-FE72-D939-8EF2-0369CF641BEE}"/>
              </a:ext>
            </a:extLst>
          </p:cNvPr>
          <p:cNvSpPr>
            <a:spLocks noChangeAspect="1"/>
          </p:cNvSpPr>
          <p:nvPr/>
        </p:nvSpPr>
        <p:spPr bwMode="auto">
          <a:xfrm>
            <a:off x="4071527" y="4760424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0659BCA-BACF-8DA9-2F58-DBC6E9FC5E36}"/>
              </a:ext>
            </a:extLst>
          </p:cNvPr>
          <p:cNvSpPr>
            <a:spLocks noChangeAspect="1"/>
          </p:cNvSpPr>
          <p:nvPr/>
        </p:nvSpPr>
        <p:spPr bwMode="auto">
          <a:xfrm>
            <a:off x="3757801" y="5290525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4" name="TextBox 11">
            <a:extLst>
              <a:ext uri="{FF2B5EF4-FFF2-40B4-BE49-F238E27FC236}">
                <a16:creationId xmlns:a16="http://schemas.microsoft.com/office/drawing/2014/main" id="{003B8FE3-4A2F-187F-227E-A9830DD51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465" y="472303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Containers</a:t>
            </a:r>
          </a:p>
        </p:txBody>
      </p:sp>
      <p:pic>
        <p:nvPicPr>
          <p:cNvPr id="75" name="Graphic 36">
            <a:extLst>
              <a:ext uri="{FF2B5EF4-FFF2-40B4-BE49-F238E27FC236}">
                <a16:creationId xmlns:a16="http://schemas.microsoft.com/office/drawing/2014/main" id="{5591F8B8-2200-3133-F3EC-55C6783B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099246" y="43501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1">
            <a:extLst>
              <a:ext uri="{FF2B5EF4-FFF2-40B4-BE49-F238E27FC236}">
                <a16:creationId xmlns:a16="http://schemas.microsoft.com/office/drawing/2014/main" id="{94C62CF9-563B-FC76-6C38-379428D5D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481" y="4709057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Containers</a:t>
            </a:r>
          </a:p>
        </p:txBody>
      </p:sp>
      <p:pic>
        <p:nvPicPr>
          <p:cNvPr id="77" name="Graphic 34">
            <a:extLst>
              <a:ext uri="{FF2B5EF4-FFF2-40B4-BE49-F238E27FC236}">
                <a16:creationId xmlns:a16="http://schemas.microsoft.com/office/drawing/2014/main" id="{8C205FCA-4FAF-A62B-80B6-2AB34C86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8015416" y="434836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74A12A4D-0329-7EE3-EAFA-D089EEB821EE}"/>
              </a:ext>
            </a:extLst>
          </p:cNvPr>
          <p:cNvSpPr>
            <a:spLocks noChangeAspect="1"/>
          </p:cNvSpPr>
          <p:nvPr/>
        </p:nvSpPr>
        <p:spPr bwMode="auto">
          <a:xfrm>
            <a:off x="6064298" y="4760424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04" name="TextBox 11">
            <a:extLst>
              <a:ext uri="{FF2B5EF4-FFF2-40B4-BE49-F238E27FC236}">
                <a16:creationId xmlns:a16="http://schemas.microsoft.com/office/drawing/2014/main" id="{6FE0A4E2-D863-AD68-4158-9A231173E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4683" y="4824463"/>
            <a:ext cx="84526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 err="1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Botkube</a:t>
            </a:r>
            <a:endParaRPr lang="en-US" altLang="en-US" sz="1100" dirty="0"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2" descr="BotKube | Slack App Directory">
            <a:extLst>
              <a:ext uri="{FF2B5EF4-FFF2-40B4-BE49-F238E27FC236}">
                <a16:creationId xmlns:a16="http://schemas.microsoft.com/office/drawing/2014/main" id="{88FA51D6-8380-B4A6-5FE8-AF35F09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34" b="91602" l="5469" r="92969">
                        <a14:foregroundMark x1="5469" y1="45313" x2="5469" y2="45313"/>
                        <a14:foregroundMark x1="92969" y1="48047" x2="92969" y2="48047"/>
                        <a14:foregroundMark x1="79688" y1="91602" x2="79688" y2="91602"/>
                        <a14:foregroundMark x1="48828" y1="6055" x2="48828" y2="6055"/>
                        <a14:foregroundMark x1="48438" y1="2734" x2="48438" y2="2734"/>
                        <a14:foregroundMark x1="50781" y1="12305" x2="50781" y2="12305"/>
                        <a14:foregroundMark x1="50977" y1="12109" x2="50977" y2="12109"/>
                        <a14:foregroundMark x1="50977" y1="12891" x2="50977" y2="14844"/>
                        <a14:foregroundMark x1="75977" y1="75781" x2="75781" y2="77344"/>
                        <a14:foregroundMark x1="49609" y1="9570" x2="49805" y2="11914"/>
                        <a14:foregroundMark x1="50586" y1="8984" x2="50391" y2="11133"/>
                        <a14:foregroundMark x1="50781" y1="9570" x2="50781" y2="11133"/>
                        <a14:foregroundMark x1="50391" y1="6836" x2="50000" y2="11719"/>
                        <a14:foregroundMark x1="50781" y1="8398" x2="51172" y2="11523"/>
                        <a14:foregroundMark x1="51367" y1="6250" x2="51172" y2="10547"/>
                        <a14:foregroundMark x1="27539" y1="47266" x2="27539" y2="47266"/>
                        <a14:foregroundMark x1="38086" y1="48242" x2="33203" y2="48242"/>
                        <a14:foregroundMark x1="39063" y1="54883" x2="33203" y2="44336"/>
                        <a14:foregroundMark x1="40039" y1="51953" x2="30469" y2="45313"/>
                        <a14:foregroundMark x1="35156" y1="41406" x2="35156" y2="41406"/>
                        <a14:foregroundMark x1="53516" y1="43359" x2="65039" y2="52930"/>
                        <a14:foregroundMark x1="65039" y1="46289" x2="62109" y2="53906"/>
                        <a14:foregroundMark x1="34180" y1="72266" x2="56445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64" y="4354134"/>
            <a:ext cx="499678" cy="4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Slack for Desktop on the Mac App Store">
            <a:extLst>
              <a:ext uri="{FF2B5EF4-FFF2-40B4-BE49-F238E27FC236}">
                <a16:creationId xmlns:a16="http://schemas.microsoft.com/office/drawing/2014/main" id="{28FCDB41-B17D-8715-D7FC-E47941FD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105" y="4312626"/>
            <a:ext cx="582693" cy="5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1">
            <a:extLst>
              <a:ext uri="{FF2B5EF4-FFF2-40B4-BE49-F238E27FC236}">
                <a16:creationId xmlns:a16="http://schemas.microsoft.com/office/drawing/2014/main" id="{75CEE77F-5A2F-AD87-3A12-3637434C0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696" y="4855042"/>
            <a:ext cx="76030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Slack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DD6ACFC-F741-4732-BE20-3D980A4160A0}"/>
              </a:ext>
            </a:extLst>
          </p:cNvPr>
          <p:cNvCxnSpPr>
            <a:cxnSpLocks/>
            <a:stCxn id="107" idx="1"/>
            <a:endCxn id="106" idx="3"/>
          </p:cNvCxnSpPr>
          <p:nvPr/>
        </p:nvCxnSpPr>
        <p:spPr>
          <a:xfrm flipH="1">
            <a:off x="9429542" y="4603973"/>
            <a:ext cx="1212563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">
            <a:extLst>
              <a:ext uri="{FF2B5EF4-FFF2-40B4-BE49-F238E27FC236}">
                <a16:creationId xmlns:a16="http://schemas.microsoft.com/office/drawing/2014/main" id="{DBD7C7C3-8C03-29CA-5E4F-1F9D77456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809" y="4335612"/>
            <a:ext cx="13693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K8s Events</a:t>
            </a:r>
          </a:p>
        </p:txBody>
      </p:sp>
      <p:pic>
        <p:nvPicPr>
          <p:cNvPr id="123" name="Graphic 22">
            <a:extLst>
              <a:ext uri="{FF2B5EF4-FFF2-40B4-BE49-F238E27FC236}">
                <a16:creationId xmlns:a16="http://schemas.microsoft.com/office/drawing/2014/main" id="{92B01A9A-305F-A628-B3DD-F0067D2C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197732" y="448368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11">
            <a:extLst>
              <a:ext uri="{FF2B5EF4-FFF2-40B4-BE49-F238E27FC236}">
                <a16:creationId xmlns:a16="http://schemas.microsoft.com/office/drawing/2014/main" id="{7A77EFE3-D2B4-1262-942E-4D9C79263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96" y="4925861"/>
            <a:ext cx="15199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Service Developer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&amp; DevOps Engineer</a:t>
            </a:r>
          </a:p>
        </p:txBody>
      </p:sp>
      <p:pic>
        <p:nvPicPr>
          <p:cNvPr id="127" name="Graphic 22">
            <a:extLst>
              <a:ext uri="{FF2B5EF4-FFF2-40B4-BE49-F238E27FC236}">
                <a16:creationId xmlns:a16="http://schemas.microsoft.com/office/drawing/2014/main" id="{951ACBF0-7D51-53C0-3A58-8850630E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0671898" y="5272194"/>
            <a:ext cx="469900" cy="4699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TextBox 11">
            <a:extLst>
              <a:ext uri="{FF2B5EF4-FFF2-40B4-BE49-F238E27FC236}">
                <a16:creationId xmlns:a16="http://schemas.microsoft.com/office/drawing/2014/main" id="{F1076334-0936-F625-F25C-FAC989117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6862" y="5714369"/>
            <a:ext cx="15199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Service Developer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&amp; DevOps Engineer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8507EDE-8FE4-ED36-0789-B008E1572368}"/>
              </a:ext>
            </a:extLst>
          </p:cNvPr>
          <p:cNvCxnSpPr>
            <a:cxnSpLocks/>
            <a:stCxn id="127" idx="0"/>
            <a:endCxn id="109" idx="2"/>
          </p:cNvCxnSpPr>
          <p:nvPr/>
        </p:nvCxnSpPr>
        <p:spPr>
          <a:xfrm flipV="1">
            <a:off x="10906848" y="5116652"/>
            <a:ext cx="0" cy="155542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EF18F324-2610-F257-50FC-03CF8EEB7DBA}"/>
              </a:ext>
            </a:extLst>
          </p:cNvPr>
          <p:cNvSpPr>
            <a:spLocks noChangeAspect="1"/>
          </p:cNvSpPr>
          <p:nvPr/>
        </p:nvSpPr>
        <p:spPr bwMode="auto">
          <a:xfrm>
            <a:off x="10056112" y="4651323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137" name="Graphic 20">
            <a:extLst>
              <a:ext uri="{FF2B5EF4-FFF2-40B4-BE49-F238E27FC236}">
                <a16:creationId xmlns:a16="http://schemas.microsoft.com/office/drawing/2014/main" id="{9241DB83-2605-EEA7-C30D-B07EF473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76" y="5434634"/>
            <a:ext cx="477173" cy="47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TextBox 11">
            <a:extLst>
              <a:ext uri="{FF2B5EF4-FFF2-40B4-BE49-F238E27FC236}">
                <a16:creationId xmlns:a16="http://schemas.microsoft.com/office/drawing/2014/main" id="{79685864-6E3F-DEF4-BC4D-B0733F07F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0429" y="5922232"/>
            <a:ext cx="12146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ECR in  Seoul (Registry)</a:t>
            </a:r>
          </a:p>
        </p:txBody>
      </p: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8A83DBB7-FAD1-7F91-E0C9-BF33A1FBF3B4}"/>
              </a:ext>
            </a:extLst>
          </p:cNvPr>
          <p:cNvCxnSpPr>
            <a:cxnSpLocks/>
            <a:stCxn id="137" idx="3"/>
            <a:endCxn id="74" idx="2"/>
          </p:cNvCxnSpPr>
          <p:nvPr/>
        </p:nvCxnSpPr>
        <p:spPr>
          <a:xfrm flipV="1">
            <a:off x="6436349" y="5153923"/>
            <a:ext cx="891497" cy="519298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31AD1D83-2E85-82A1-248F-5A23825D458A}"/>
              </a:ext>
            </a:extLst>
          </p:cNvPr>
          <p:cNvCxnSpPr>
            <a:cxnSpLocks/>
            <a:stCxn id="137" idx="3"/>
            <a:endCxn id="76" idx="2"/>
          </p:cNvCxnSpPr>
          <p:nvPr/>
        </p:nvCxnSpPr>
        <p:spPr>
          <a:xfrm flipV="1">
            <a:off x="6436349" y="5139944"/>
            <a:ext cx="1806513" cy="533277"/>
          </a:xfrm>
          <a:prstGeom prst="bentConnector2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4E1F83CB-8D10-1DD5-34B1-E516A42EE1D3}"/>
              </a:ext>
            </a:extLst>
          </p:cNvPr>
          <p:cNvSpPr>
            <a:spLocks noChangeAspect="1"/>
          </p:cNvSpPr>
          <p:nvPr/>
        </p:nvSpPr>
        <p:spPr bwMode="auto">
          <a:xfrm>
            <a:off x="6812414" y="5729607"/>
            <a:ext cx="274320" cy="274320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9" name="TextBox 11">
            <a:extLst>
              <a:ext uri="{FF2B5EF4-FFF2-40B4-BE49-F238E27FC236}">
                <a16:creationId xmlns:a16="http://schemas.microsoft.com/office/drawing/2014/main" id="{6B75CDCF-F5D7-D3C7-6B18-35885E9CD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522" y="5673220"/>
            <a:ext cx="149503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Container Image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CFBB7-386F-ED86-C092-DFA239141B32}"/>
              </a:ext>
            </a:extLst>
          </p:cNvPr>
          <p:cNvSpPr/>
          <p:nvPr/>
        </p:nvSpPr>
        <p:spPr>
          <a:xfrm>
            <a:off x="4835790" y="3674240"/>
            <a:ext cx="1099282" cy="154426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Node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9873A-82D3-C824-AE73-F28893351805}"/>
              </a:ext>
            </a:extLst>
          </p:cNvPr>
          <p:cNvSpPr/>
          <p:nvPr/>
        </p:nvSpPr>
        <p:spPr>
          <a:xfrm>
            <a:off x="6888791" y="3674240"/>
            <a:ext cx="871656" cy="154426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Node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AA33D5-D8B3-9413-D57A-F504463DB18A}"/>
              </a:ext>
            </a:extLst>
          </p:cNvPr>
          <p:cNvSpPr/>
          <p:nvPr/>
        </p:nvSpPr>
        <p:spPr>
          <a:xfrm>
            <a:off x="7808188" y="3674240"/>
            <a:ext cx="871656" cy="154426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Node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F5C700-1A2B-3D4B-D346-DE94AEA29071}"/>
              </a:ext>
            </a:extLst>
          </p:cNvPr>
          <p:cNvSpPr/>
          <p:nvPr/>
        </p:nvSpPr>
        <p:spPr>
          <a:xfrm>
            <a:off x="8740546" y="3674240"/>
            <a:ext cx="871656" cy="154426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Node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219621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54E9EB-24F2-4D13-AF50-AF226C0FE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418"/>
            <a:ext cx="10972800" cy="535531"/>
          </a:xfrm>
        </p:spPr>
        <p:txBody>
          <a:bodyPr/>
          <a:lstStyle/>
          <a:p>
            <a:r>
              <a:rPr lang="en-US" dirty="0"/>
              <a:t>PoC 4 : Availability Zone DR –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0E5E-32F7-6F41-8516-27866116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4B39AB-541B-B8E0-429F-F29E7E847EE1}"/>
              </a:ext>
            </a:extLst>
          </p:cNvPr>
          <p:cNvSpPr/>
          <p:nvPr/>
        </p:nvSpPr>
        <p:spPr>
          <a:xfrm>
            <a:off x="4991799" y="890010"/>
            <a:ext cx="2551564" cy="2457450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EKS Cluster (K8s)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44F05234-1BD8-32B8-C47A-007888A286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9984" y="2422549"/>
            <a:ext cx="12425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 Instance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E99EE3-02D7-BA0A-9876-4B22743A012D}"/>
              </a:ext>
            </a:extLst>
          </p:cNvPr>
          <p:cNvSpPr/>
          <p:nvPr/>
        </p:nvSpPr>
        <p:spPr>
          <a:xfrm>
            <a:off x="5040955" y="1315063"/>
            <a:ext cx="1145074" cy="19763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7E7A13-3260-F57E-282C-0812321659BF}"/>
              </a:ext>
            </a:extLst>
          </p:cNvPr>
          <p:cNvSpPr/>
          <p:nvPr/>
        </p:nvSpPr>
        <p:spPr>
          <a:xfrm>
            <a:off x="3747921" y="1844762"/>
            <a:ext cx="7331504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5C740C-68FB-0EAE-08CF-6E4C49BC66BC}"/>
              </a:ext>
            </a:extLst>
          </p:cNvPr>
          <p:cNvSpPr/>
          <p:nvPr/>
        </p:nvSpPr>
        <p:spPr>
          <a:xfrm>
            <a:off x="3747922" y="2359588"/>
            <a:ext cx="7331503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9EE9A-74C2-BA50-CE1A-0C0AABEEEDFC}"/>
              </a:ext>
            </a:extLst>
          </p:cNvPr>
          <p:cNvSpPr/>
          <p:nvPr/>
        </p:nvSpPr>
        <p:spPr>
          <a:xfrm>
            <a:off x="3747921" y="2867924"/>
            <a:ext cx="7331503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AF004C-1C68-9D23-4402-03A90C8BE246}"/>
              </a:ext>
            </a:extLst>
          </p:cNvPr>
          <p:cNvSpPr/>
          <p:nvPr/>
        </p:nvSpPr>
        <p:spPr>
          <a:xfrm>
            <a:off x="6354792" y="1313951"/>
            <a:ext cx="1145074" cy="19763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32" name="Graphic 60">
            <a:extLst>
              <a:ext uri="{FF2B5EF4-FFF2-40B4-BE49-F238E27FC236}">
                <a16:creationId xmlns:a16="http://schemas.microsoft.com/office/drawing/2014/main" id="{79B95C6A-016F-7AA9-C818-2130234FE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33860" y="1855630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60">
            <a:extLst>
              <a:ext uri="{FF2B5EF4-FFF2-40B4-BE49-F238E27FC236}">
                <a16:creationId xmlns:a16="http://schemas.microsoft.com/office/drawing/2014/main" id="{9466F513-68C1-ADB1-0F01-9803E0709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33860" y="2374453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60">
            <a:extLst>
              <a:ext uri="{FF2B5EF4-FFF2-40B4-BE49-F238E27FC236}">
                <a16:creationId xmlns:a16="http://schemas.microsoft.com/office/drawing/2014/main" id="{BD88E7ED-8618-D091-A2F2-73E6F6DA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33860" y="2878792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60">
            <a:extLst>
              <a:ext uri="{FF2B5EF4-FFF2-40B4-BE49-F238E27FC236}">
                <a16:creationId xmlns:a16="http://schemas.microsoft.com/office/drawing/2014/main" id="{D7A75447-6EB7-C3FB-08DD-CAE5B6472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47697" y="1855630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raphic 60">
            <a:extLst>
              <a:ext uri="{FF2B5EF4-FFF2-40B4-BE49-F238E27FC236}">
                <a16:creationId xmlns:a16="http://schemas.microsoft.com/office/drawing/2014/main" id="{9927221F-0C50-320A-F01F-99D3169E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47697" y="2374453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phic 60">
            <a:extLst>
              <a:ext uri="{FF2B5EF4-FFF2-40B4-BE49-F238E27FC236}">
                <a16:creationId xmlns:a16="http://schemas.microsoft.com/office/drawing/2014/main" id="{EC6E2DF7-F9DE-EB94-5A05-909CFD5A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47697" y="2878792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Graphic 19">
            <a:extLst>
              <a:ext uri="{FF2B5EF4-FFF2-40B4-BE49-F238E27FC236}">
                <a16:creationId xmlns:a16="http://schemas.microsoft.com/office/drawing/2014/main" id="{E65687DD-3381-B516-50E5-06A8D2FC4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46" y="890010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1">
            <a:extLst>
              <a:ext uri="{FF2B5EF4-FFF2-40B4-BE49-F238E27FC236}">
                <a16:creationId xmlns:a16="http://schemas.microsoft.com/office/drawing/2014/main" id="{25BF8617-D804-7EE8-231B-C61439618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074" y="124383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Storage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90" name="Graphic 7">
            <a:extLst>
              <a:ext uri="{FF2B5EF4-FFF2-40B4-BE49-F238E27FC236}">
                <a16:creationId xmlns:a16="http://schemas.microsoft.com/office/drawing/2014/main" id="{E44DBA84-E5FA-07F1-3679-7379C348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584" y="897513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1">
            <a:extLst>
              <a:ext uri="{FF2B5EF4-FFF2-40B4-BE49-F238E27FC236}">
                <a16:creationId xmlns:a16="http://schemas.microsoft.com/office/drawing/2014/main" id="{A7971BEA-B764-70F7-4038-AD700033A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4718" y="1297186"/>
            <a:ext cx="14471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Storage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104" name="Graphic 37">
            <a:extLst>
              <a:ext uri="{FF2B5EF4-FFF2-40B4-BE49-F238E27FC236}">
                <a16:creationId xmlns:a16="http://schemas.microsoft.com/office/drawing/2014/main" id="{0340533F-155D-6381-56E3-FC9F3861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0860" y="1866029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Graphic 37">
            <a:extLst>
              <a:ext uri="{FF2B5EF4-FFF2-40B4-BE49-F238E27FC236}">
                <a16:creationId xmlns:a16="http://schemas.microsoft.com/office/drawing/2014/main" id="{238B49DA-8C0F-C7BE-BEB0-5C081825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0860" y="238412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Graphic 37">
            <a:extLst>
              <a:ext uri="{FF2B5EF4-FFF2-40B4-BE49-F238E27FC236}">
                <a16:creationId xmlns:a16="http://schemas.microsoft.com/office/drawing/2014/main" id="{ACE7CCBF-5371-6296-CB41-FA1DEAFD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0860" y="289182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Graphic 23">
            <a:extLst>
              <a:ext uri="{FF2B5EF4-FFF2-40B4-BE49-F238E27FC236}">
                <a16:creationId xmlns:a16="http://schemas.microsoft.com/office/drawing/2014/main" id="{FCCD180E-B0C9-F113-7DA2-A8059D531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04775" y="2891826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Graphic 23">
            <a:extLst>
              <a:ext uri="{FF2B5EF4-FFF2-40B4-BE49-F238E27FC236}">
                <a16:creationId xmlns:a16="http://schemas.microsoft.com/office/drawing/2014/main" id="{1064D74E-9B1F-34FE-20C3-AF008C54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04775" y="238412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Graphic 23">
            <a:extLst>
              <a:ext uri="{FF2B5EF4-FFF2-40B4-BE49-F238E27FC236}">
                <a16:creationId xmlns:a16="http://schemas.microsoft.com/office/drawing/2014/main" id="{57A68523-8B3A-9FBC-CD84-4F9C986C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04775" y="1867290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TextBox 11">
            <a:extLst>
              <a:ext uri="{FF2B5EF4-FFF2-40B4-BE49-F238E27FC236}">
                <a16:creationId xmlns:a16="http://schemas.microsoft.com/office/drawing/2014/main" id="{8790E607-445E-B7DC-9FB4-9B29EA316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9984" y="1910227"/>
            <a:ext cx="12425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 Instance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1A07F50-B150-744F-A446-D23D3935649F}"/>
              </a:ext>
            </a:extLst>
          </p:cNvPr>
          <p:cNvSpPr/>
          <p:nvPr/>
        </p:nvSpPr>
        <p:spPr>
          <a:xfrm>
            <a:off x="7736147" y="890010"/>
            <a:ext cx="1243878" cy="245745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</a:p>
        </p:txBody>
      </p:sp>
      <p:pic>
        <p:nvPicPr>
          <p:cNvPr id="160" name="Graphic 23">
            <a:extLst>
              <a:ext uri="{FF2B5EF4-FFF2-40B4-BE49-F238E27FC236}">
                <a16:creationId xmlns:a16="http://schemas.microsoft.com/office/drawing/2014/main" id="{6DC3F4DE-CAD9-05A2-B6AA-170E8F5B1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32" y="898132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6556C366-91D5-876C-5ACF-5510530DB7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0632" y="1313951"/>
            <a:ext cx="338466" cy="338466"/>
          </a:xfrm>
          <a:prstGeom prst="rect">
            <a:avLst/>
          </a:prstGeom>
        </p:spPr>
      </p:pic>
      <p:cxnSp>
        <p:nvCxnSpPr>
          <p:cNvPr id="187" name="Elbow Connector 186">
            <a:extLst>
              <a:ext uri="{FF2B5EF4-FFF2-40B4-BE49-F238E27FC236}">
                <a16:creationId xmlns:a16="http://schemas.microsoft.com/office/drawing/2014/main" id="{BA53E133-56B3-83DA-F087-A50CEC090674}"/>
              </a:ext>
            </a:extLst>
          </p:cNvPr>
          <p:cNvCxnSpPr>
            <a:cxnSpLocks/>
            <a:stCxn id="104" idx="3"/>
            <a:endCxn id="186" idx="2"/>
          </p:cNvCxnSpPr>
          <p:nvPr/>
        </p:nvCxnSpPr>
        <p:spPr>
          <a:xfrm flipH="1" flipV="1">
            <a:off x="7949865" y="1652417"/>
            <a:ext cx="319461" cy="382845"/>
          </a:xfrm>
          <a:prstGeom prst="bentConnector4">
            <a:avLst>
              <a:gd name="adj1" fmla="val -71558"/>
              <a:gd name="adj2" fmla="val 7210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2BC01609-9F9D-CE2A-99F0-EEB25585FCAB}"/>
              </a:ext>
            </a:extLst>
          </p:cNvPr>
          <p:cNvCxnSpPr>
            <a:cxnSpLocks/>
            <a:stCxn id="119" idx="3"/>
            <a:endCxn id="186" idx="2"/>
          </p:cNvCxnSpPr>
          <p:nvPr/>
        </p:nvCxnSpPr>
        <p:spPr>
          <a:xfrm flipH="1" flipV="1">
            <a:off x="7949865" y="1652417"/>
            <a:ext cx="319461" cy="900943"/>
          </a:xfrm>
          <a:prstGeom prst="bentConnector4">
            <a:avLst>
              <a:gd name="adj1" fmla="val -71558"/>
              <a:gd name="adj2" fmla="val 8826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63300643-210F-70CA-0117-D9ED881475A2}"/>
              </a:ext>
            </a:extLst>
          </p:cNvPr>
          <p:cNvCxnSpPr>
            <a:cxnSpLocks/>
            <a:stCxn id="127" idx="3"/>
            <a:endCxn id="186" idx="2"/>
          </p:cNvCxnSpPr>
          <p:nvPr/>
        </p:nvCxnSpPr>
        <p:spPr>
          <a:xfrm flipH="1" flipV="1">
            <a:off x="7949865" y="1652417"/>
            <a:ext cx="319461" cy="1408642"/>
          </a:xfrm>
          <a:prstGeom prst="bentConnector4">
            <a:avLst>
              <a:gd name="adj1" fmla="val -71558"/>
              <a:gd name="adj2" fmla="val 9264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Graphic 36">
            <a:extLst>
              <a:ext uri="{FF2B5EF4-FFF2-40B4-BE49-F238E27FC236}">
                <a16:creationId xmlns:a16="http://schemas.microsoft.com/office/drawing/2014/main" id="{7726191E-8F16-D2B3-ACBB-075A9CC2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29004" y="1952574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Graphic 36">
            <a:extLst>
              <a:ext uri="{FF2B5EF4-FFF2-40B4-BE49-F238E27FC236}">
                <a16:creationId xmlns:a16="http://schemas.microsoft.com/office/drawing/2014/main" id="{F4AD4A0D-197E-55B5-CD9E-2F6787DC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29004" y="2472078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36">
            <a:extLst>
              <a:ext uri="{FF2B5EF4-FFF2-40B4-BE49-F238E27FC236}">
                <a16:creationId xmlns:a16="http://schemas.microsoft.com/office/drawing/2014/main" id="{F25DEEA4-3084-3B78-9362-B09567039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29004" y="2975736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" name="Graphic 34">
            <a:extLst>
              <a:ext uri="{FF2B5EF4-FFF2-40B4-BE49-F238E27FC236}">
                <a16:creationId xmlns:a16="http://schemas.microsoft.com/office/drawing/2014/main" id="{721AEE9F-6874-F910-3385-66CCDFDE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844641" y="1952574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" name="Graphic 34">
            <a:extLst>
              <a:ext uri="{FF2B5EF4-FFF2-40B4-BE49-F238E27FC236}">
                <a16:creationId xmlns:a16="http://schemas.microsoft.com/office/drawing/2014/main" id="{157F1C0A-ACF2-7232-8496-07A650DB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845832" y="2472078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" name="Graphic 34">
            <a:extLst>
              <a:ext uri="{FF2B5EF4-FFF2-40B4-BE49-F238E27FC236}">
                <a16:creationId xmlns:a16="http://schemas.microsoft.com/office/drawing/2014/main" id="{AF735E89-5705-CBB1-F193-1644A7987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844641" y="2975736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F11DDF2D-A709-8BD6-0D0E-FB9419D6814D}"/>
              </a:ext>
            </a:extLst>
          </p:cNvPr>
          <p:cNvSpPr/>
          <p:nvPr/>
        </p:nvSpPr>
        <p:spPr>
          <a:xfrm>
            <a:off x="9164584" y="890010"/>
            <a:ext cx="1877256" cy="2457450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Aurora</a:t>
            </a:r>
          </a:p>
        </p:txBody>
      </p:sp>
      <p:pic>
        <p:nvPicPr>
          <p:cNvPr id="211" name="Graphic 7">
            <a:extLst>
              <a:ext uri="{FF2B5EF4-FFF2-40B4-BE49-F238E27FC236}">
                <a16:creationId xmlns:a16="http://schemas.microsoft.com/office/drawing/2014/main" id="{0C0901EA-E32A-73B2-EEE6-8886EC0C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9234985" y="1332764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2" name="Elbow Connector 211">
            <a:extLst>
              <a:ext uri="{FF2B5EF4-FFF2-40B4-BE49-F238E27FC236}">
                <a16:creationId xmlns:a16="http://schemas.microsoft.com/office/drawing/2014/main" id="{6AAF4D18-1BCA-EF79-167A-0AB0D85B9E37}"/>
              </a:ext>
            </a:extLst>
          </p:cNvPr>
          <p:cNvCxnSpPr>
            <a:cxnSpLocks/>
            <a:stCxn id="141" idx="1"/>
            <a:endCxn id="211" idx="2"/>
          </p:cNvCxnSpPr>
          <p:nvPr/>
        </p:nvCxnSpPr>
        <p:spPr>
          <a:xfrm rot="10800000" flipH="1">
            <a:off x="9204774" y="1692497"/>
            <a:ext cx="210077" cy="344026"/>
          </a:xfrm>
          <a:prstGeom prst="bentConnector4">
            <a:avLst>
              <a:gd name="adj1" fmla="val -48846"/>
              <a:gd name="adj2" fmla="val 74596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214">
            <a:extLst>
              <a:ext uri="{FF2B5EF4-FFF2-40B4-BE49-F238E27FC236}">
                <a16:creationId xmlns:a16="http://schemas.microsoft.com/office/drawing/2014/main" id="{C54122F2-E359-2A07-53C2-FDA77CD9F6A8}"/>
              </a:ext>
            </a:extLst>
          </p:cNvPr>
          <p:cNvCxnSpPr>
            <a:cxnSpLocks/>
            <a:stCxn id="140" idx="1"/>
            <a:endCxn id="211" idx="2"/>
          </p:cNvCxnSpPr>
          <p:nvPr/>
        </p:nvCxnSpPr>
        <p:spPr>
          <a:xfrm rot="10800000" flipH="1">
            <a:off x="9204774" y="1692498"/>
            <a:ext cx="210077" cy="860863"/>
          </a:xfrm>
          <a:prstGeom prst="bentConnector4">
            <a:avLst>
              <a:gd name="adj1" fmla="val -48846"/>
              <a:gd name="adj2" fmla="val 8978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>
            <a:extLst>
              <a:ext uri="{FF2B5EF4-FFF2-40B4-BE49-F238E27FC236}">
                <a16:creationId xmlns:a16="http://schemas.microsoft.com/office/drawing/2014/main" id="{197F1286-B2F3-839F-B8B7-99B88B7CD109}"/>
              </a:ext>
            </a:extLst>
          </p:cNvPr>
          <p:cNvCxnSpPr>
            <a:cxnSpLocks/>
            <a:stCxn id="138" idx="1"/>
            <a:endCxn id="211" idx="2"/>
          </p:cNvCxnSpPr>
          <p:nvPr/>
        </p:nvCxnSpPr>
        <p:spPr>
          <a:xfrm rot="10800000" flipH="1">
            <a:off x="9204774" y="1692497"/>
            <a:ext cx="210077" cy="1368562"/>
          </a:xfrm>
          <a:prstGeom prst="bentConnector4">
            <a:avLst>
              <a:gd name="adj1" fmla="val -48846"/>
              <a:gd name="adj2" fmla="val 93599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0C8E8136-3EEE-C773-C357-8995419DAB57}"/>
              </a:ext>
            </a:extLst>
          </p:cNvPr>
          <p:cNvCxnSpPr>
            <a:cxnSpLocks/>
            <a:stCxn id="104" idx="1"/>
            <a:endCxn id="35" idx="3"/>
          </p:cNvCxnSpPr>
          <p:nvPr/>
        </p:nvCxnSpPr>
        <p:spPr>
          <a:xfrm flipH="1">
            <a:off x="7106961" y="2035262"/>
            <a:ext cx="823899" cy="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672C62E3-B7D6-9FA8-A649-E4F9EB2D904B}"/>
              </a:ext>
            </a:extLst>
          </p:cNvPr>
          <p:cNvCxnSpPr>
            <a:cxnSpLocks/>
            <a:stCxn id="119" idx="1"/>
            <a:endCxn id="36" idx="3"/>
          </p:cNvCxnSpPr>
          <p:nvPr/>
        </p:nvCxnSpPr>
        <p:spPr>
          <a:xfrm flipH="1">
            <a:off x="7106961" y="2553360"/>
            <a:ext cx="823899" cy="72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A7B6095-3F4B-46AD-E934-2E2FDD695512}"/>
              </a:ext>
            </a:extLst>
          </p:cNvPr>
          <p:cNvCxnSpPr>
            <a:cxnSpLocks/>
            <a:stCxn id="127" idx="1"/>
            <a:endCxn id="37" idx="3"/>
          </p:cNvCxnSpPr>
          <p:nvPr/>
        </p:nvCxnSpPr>
        <p:spPr>
          <a:xfrm flipH="1" flipV="1">
            <a:off x="7106961" y="3058424"/>
            <a:ext cx="823899" cy="263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0054E820-D9D9-2A5C-98B4-1F17010B0315}"/>
              </a:ext>
            </a:extLst>
          </p:cNvPr>
          <p:cNvCxnSpPr>
            <a:cxnSpLocks/>
            <a:stCxn id="31" idx="0"/>
            <a:endCxn id="210" idx="0"/>
          </p:cNvCxnSpPr>
          <p:nvPr/>
        </p:nvCxnSpPr>
        <p:spPr>
          <a:xfrm rot="5400000" flipH="1" flipV="1">
            <a:off x="8303300" y="-485960"/>
            <a:ext cx="423941" cy="3175883"/>
          </a:xfrm>
          <a:prstGeom prst="bentConnector3">
            <a:avLst>
              <a:gd name="adj1" fmla="val 12731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Graphic 21">
            <a:extLst>
              <a:ext uri="{FF2B5EF4-FFF2-40B4-BE49-F238E27FC236}">
                <a16:creationId xmlns:a16="http://schemas.microsoft.com/office/drawing/2014/main" id="{0C14DCB0-94DC-A986-0C79-CFC3A627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04" y="1062236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" name="TextBox 11">
            <a:extLst>
              <a:ext uri="{FF2B5EF4-FFF2-40B4-BE49-F238E27FC236}">
                <a16:creationId xmlns:a16="http://schemas.microsoft.com/office/drawing/2014/main" id="{9DE5CFF9-D263-B93F-B0DD-2C1051D86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273" y="1536091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</a:t>
            </a:r>
          </a:p>
        </p:txBody>
      </p:sp>
      <p:pic>
        <p:nvPicPr>
          <p:cNvPr id="257" name="Graphic 14">
            <a:extLst>
              <a:ext uri="{FF2B5EF4-FFF2-40B4-BE49-F238E27FC236}">
                <a16:creationId xmlns:a16="http://schemas.microsoft.com/office/drawing/2014/main" id="{7B2F03EB-6959-D265-FFAE-9FBF7786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5" y="1832229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8" name="TextBox 31">
            <a:extLst>
              <a:ext uri="{FF2B5EF4-FFF2-40B4-BE49-F238E27FC236}">
                <a16:creationId xmlns:a16="http://schemas.microsoft.com/office/drawing/2014/main" id="{EF0EEFD8-5C63-F018-D6AE-EE1DFF7D3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793" y="2302129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260" name="TextBox 11">
            <a:extLst>
              <a:ext uri="{FF2B5EF4-FFF2-40B4-BE49-F238E27FC236}">
                <a16:creationId xmlns:a16="http://schemas.microsoft.com/office/drawing/2014/main" id="{2474F25E-B7B1-79A8-A7F9-84E6E50AB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5818" y="2816371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262" name="Graphic 8">
            <a:extLst>
              <a:ext uri="{FF2B5EF4-FFF2-40B4-BE49-F238E27FC236}">
                <a16:creationId xmlns:a16="http://schemas.microsoft.com/office/drawing/2014/main" id="{97AFABA6-CDD2-DA76-A8B5-628EF092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2816704" y="23841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3" name="Elbow Connector 262">
            <a:extLst>
              <a:ext uri="{FF2B5EF4-FFF2-40B4-BE49-F238E27FC236}">
                <a16:creationId xmlns:a16="http://schemas.microsoft.com/office/drawing/2014/main" id="{CA025BB8-B2C8-BD27-E06A-C3439553A7C7}"/>
              </a:ext>
            </a:extLst>
          </p:cNvPr>
          <p:cNvCxnSpPr>
            <a:cxnSpLocks/>
            <a:stCxn id="260" idx="2"/>
            <a:endCxn id="22" idx="2"/>
          </p:cNvCxnSpPr>
          <p:nvPr/>
        </p:nvCxnSpPr>
        <p:spPr>
          <a:xfrm rot="16200000" flipH="1">
            <a:off x="4310493" y="1988419"/>
            <a:ext cx="44160" cy="2561838"/>
          </a:xfrm>
          <a:prstGeom prst="bentConnector3">
            <a:avLst>
              <a:gd name="adj1" fmla="val 617663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11">
            <a:extLst>
              <a:ext uri="{FF2B5EF4-FFF2-40B4-BE49-F238E27FC236}">
                <a16:creationId xmlns:a16="http://schemas.microsoft.com/office/drawing/2014/main" id="{24FE5841-9780-8AAA-A94C-D6A8BD019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9984" y="2936213"/>
            <a:ext cx="12425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 Instance</a:t>
            </a:r>
          </a:p>
        </p:txBody>
      </p:sp>
      <p:cxnSp>
        <p:nvCxnSpPr>
          <p:cNvPr id="268" name="Elbow Connector 267">
            <a:extLst>
              <a:ext uri="{FF2B5EF4-FFF2-40B4-BE49-F238E27FC236}">
                <a16:creationId xmlns:a16="http://schemas.microsoft.com/office/drawing/2014/main" id="{EC47C1A6-9505-0051-63C2-B16D51122D8E}"/>
              </a:ext>
            </a:extLst>
          </p:cNvPr>
          <p:cNvCxnSpPr>
            <a:cxnSpLocks/>
            <a:stCxn id="257" idx="3"/>
            <a:endCxn id="262" idx="1"/>
          </p:cNvCxnSpPr>
          <p:nvPr/>
        </p:nvCxnSpPr>
        <p:spPr>
          <a:xfrm>
            <a:off x="1773235" y="2067179"/>
            <a:ext cx="1043469" cy="54554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>
            <a:extLst>
              <a:ext uri="{FF2B5EF4-FFF2-40B4-BE49-F238E27FC236}">
                <a16:creationId xmlns:a16="http://schemas.microsoft.com/office/drawing/2014/main" id="{271CF391-D576-1390-D5D5-29FE2B4F37F6}"/>
              </a:ext>
            </a:extLst>
          </p:cNvPr>
          <p:cNvCxnSpPr>
            <a:cxnSpLocks/>
            <a:stCxn id="257" idx="3"/>
            <a:endCxn id="255" idx="1"/>
          </p:cNvCxnSpPr>
          <p:nvPr/>
        </p:nvCxnSpPr>
        <p:spPr>
          <a:xfrm flipV="1">
            <a:off x="1773235" y="1297186"/>
            <a:ext cx="1043469" cy="769993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9771A5FC-6ECA-ABC2-4239-A73C627EA8E8}"/>
              </a:ext>
            </a:extLst>
          </p:cNvPr>
          <p:cNvSpPr/>
          <p:nvPr/>
        </p:nvSpPr>
        <p:spPr>
          <a:xfrm>
            <a:off x="4999432" y="4015811"/>
            <a:ext cx="2551564" cy="2457450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cs typeface="Arial" panose="020B0604020202020204" pitchFamily="34" charset="0"/>
              </a:rPr>
              <a:t>EKS Cluster (K8s)</a:t>
            </a:r>
          </a:p>
        </p:txBody>
      </p:sp>
      <p:sp>
        <p:nvSpPr>
          <p:cNvPr id="278" name="TextBox 11">
            <a:extLst>
              <a:ext uri="{FF2B5EF4-FFF2-40B4-BE49-F238E27FC236}">
                <a16:creationId xmlns:a16="http://schemas.microsoft.com/office/drawing/2014/main" id="{F69401C5-1D43-0DE4-EE6F-BA9B02E48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616" y="5548350"/>
            <a:ext cx="1223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C00000"/>
                </a:solidFill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 Instance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8EDC5DB0-CB6A-AD8C-36AE-14683312A880}"/>
              </a:ext>
            </a:extLst>
          </p:cNvPr>
          <p:cNvSpPr/>
          <p:nvPr/>
        </p:nvSpPr>
        <p:spPr>
          <a:xfrm>
            <a:off x="5048588" y="4440864"/>
            <a:ext cx="1145074" cy="19763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71233AC-64FD-1F17-DEE8-20258DC108A0}"/>
              </a:ext>
            </a:extLst>
          </p:cNvPr>
          <p:cNvSpPr/>
          <p:nvPr/>
        </p:nvSpPr>
        <p:spPr>
          <a:xfrm>
            <a:off x="3755554" y="4970563"/>
            <a:ext cx="7331504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5655F1E-2819-2EB0-7E1A-5AF44F1B3487}"/>
              </a:ext>
            </a:extLst>
          </p:cNvPr>
          <p:cNvSpPr/>
          <p:nvPr/>
        </p:nvSpPr>
        <p:spPr>
          <a:xfrm>
            <a:off x="3755555" y="5485389"/>
            <a:ext cx="7331503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D6BEA069-0C95-288E-35B2-C2554F6AF31D}"/>
              </a:ext>
            </a:extLst>
          </p:cNvPr>
          <p:cNvSpPr/>
          <p:nvPr/>
        </p:nvSpPr>
        <p:spPr>
          <a:xfrm>
            <a:off x="3755554" y="5993725"/>
            <a:ext cx="7331503" cy="381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5C7EC577-BC99-9D95-5F11-873EDD30F63B}"/>
              </a:ext>
            </a:extLst>
          </p:cNvPr>
          <p:cNvSpPr/>
          <p:nvPr/>
        </p:nvSpPr>
        <p:spPr>
          <a:xfrm>
            <a:off x="6362425" y="4439752"/>
            <a:ext cx="1145074" cy="19763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Server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8FA7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Group</a:t>
            </a:r>
          </a:p>
        </p:txBody>
      </p:sp>
      <p:pic>
        <p:nvPicPr>
          <p:cNvPr id="285" name="Graphic 60">
            <a:extLst>
              <a:ext uri="{FF2B5EF4-FFF2-40B4-BE49-F238E27FC236}">
                <a16:creationId xmlns:a16="http://schemas.microsoft.com/office/drawing/2014/main" id="{63F198D3-0955-B02B-D7A2-6771C687F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41493" y="5500254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" name="Graphic 60">
            <a:extLst>
              <a:ext uri="{FF2B5EF4-FFF2-40B4-BE49-F238E27FC236}">
                <a16:creationId xmlns:a16="http://schemas.microsoft.com/office/drawing/2014/main" id="{327EC1C5-419D-5CAF-8C1E-643939F0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41493" y="6004593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" name="Graphic 60">
            <a:extLst>
              <a:ext uri="{FF2B5EF4-FFF2-40B4-BE49-F238E27FC236}">
                <a16:creationId xmlns:a16="http://schemas.microsoft.com/office/drawing/2014/main" id="{E97E9372-6CFF-393D-BC51-AD6482028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55330" y="5500254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" name="Graphic 19">
            <a:extLst>
              <a:ext uri="{FF2B5EF4-FFF2-40B4-BE49-F238E27FC236}">
                <a16:creationId xmlns:a16="http://schemas.microsoft.com/office/drawing/2014/main" id="{945790A2-9110-A1A9-CD2D-082D30D71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79" y="4015811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" name="TextBox 11">
            <a:extLst>
              <a:ext uri="{FF2B5EF4-FFF2-40B4-BE49-F238E27FC236}">
                <a16:creationId xmlns:a16="http://schemas.microsoft.com/office/drawing/2014/main" id="{F76E9369-1CB0-D925-3E9E-6719FDE32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1176" y="4376076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EFS Storage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292" name="Graphic 7">
            <a:extLst>
              <a:ext uri="{FF2B5EF4-FFF2-40B4-BE49-F238E27FC236}">
                <a16:creationId xmlns:a16="http://schemas.microsoft.com/office/drawing/2014/main" id="{728D3DC6-7681-1128-ADDD-B7808D04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217" y="4023314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" name="TextBox 11">
            <a:extLst>
              <a:ext uri="{FF2B5EF4-FFF2-40B4-BE49-F238E27FC236}">
                <a16:creationId xmlns:a16="http://schemas.microsoft.com/office/drawing/2014/main" id="{41CC2628-7E35-915E-E75C-DA3981F0F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2351" y="4422987"/>
            <a:ext cx="144712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RDS Aurora Storage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(Multi-AZ)</a:t>
            </a:r>
          </a:p>
        </p:txBody>
      </p:sp>
      <p:pic>
        <p:nvPicPr>
          <p:cNvPr id="294" name="Graphic 37">
            <a:extLst>
              <a:ext uri="{FF2B5EF4-FFF2-40B4-BE49-F238E27FC236}">
                <a16:creationId xmlns:a16="http://schemas.microsoft.com/office/drawing/2014/main" id="{EC92A46C-CAD0-5C65-4A8C-A9948D7F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8493" y="4991830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5" name="Graphic 37">
            <a:extLst>
              <a:ext uri="{FF2B5EF4-FFF2-40B4-BE49-F238E27FC236}">
                <a16:creationId xmlns:a16="http://schemas.microsoft.com/office/drawing/2014/main" id="{29761B65-90BD-A86A-FDA6-A2E4353D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8493" y="550992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" name="Graphic 37">
            <a:extLst>
              <a:ext uri="{FF2B5EF4-FFF2-40B4-BE49-F238E27FC236}">
                <a16:creationId xmlns:a16="http://schemas.microsoft.com/office/drawing/2014/main" id="{98D66EAE-19CD-94CD-710B-4848A2E6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7938493" y="601762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" name="Graphic 23">
            <a:extLst>
              <a:ext uri="{FF2B5EF4-FFF2-40B4-BE49-F238E27FC236}">
                <a16:creationId xmlns:a16="http://schemas.microsoft.com/office/drawing/2014/main" id="{5E939AB7-826A-88C0-4756-E1C8B046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12408" y="6017627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8" name="Graphic 23">
            <a:extLst>
              <a:ext uri="{FF2B5EF4-FFF2-40B4-BE49-F238E27FC236}">
                <a16:creationId xmlns:a16="http://schemas.microsoft.com/office/drawing/2014/main" id="{BD1C888F-6863-357A-57B9-E168B2ED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12408" y="5509928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" name="Graphic 23">
            <a:extLst>
              <a:ext uri="{FF2B5EF4-FFF2-40B4-BE49-F238E27FC236}">
                <a16:creationId xmlns:a16="http://schemas.microsoft.com/office/drawing/2014/main" id="{4BAB5E32-5B9E-E5DC-4569-0CC25CF5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9212408" y="4993091"/>
            <a:ext cx="338466" cy="33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" name="TextBox 11">
            <a:extLst>
              <a:ext uri="{FF2B5EF4-FFF2-40B4-BE49-F238E27FC236}">
                <a16:creationId xmlns:a16="http://schemas.microsoft.com/office/drawing/2014/main" id="{C8D8F7E6-62B8-1B4B-862E-676BA780C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617" y="5036028"/>
            <a:ext cx="12123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Writer Instance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6913EE2A-14F3-1B3A-6B2E-6E342CB67B12}"/>
              </a:ext>
            </a:extLst>
          </p:cNvPr>
          <p:cNvSpPr/>
          <p:nvPr/>
        </p:nvSpPr>
        <p:spPr>
          <a:xfrm>
            <a:off x="7743780" y="4015811"/>
            <a:ext cx="1243878" cy="2457450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BAE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EFS</a:t>
            </a:r>
          </a:p>
        </p:txBody>
      </p:sp>
      <p:pic>
        <p:nvPicPr>
          <p:cNvPr id="302" name="Graphic 23">
            <a:extLst>
              <a:ext uri="{FF2B5EF4-FFF2-40B4-BE49-F238E27FC236}">
                <a16:creationId xmlns:a16="http://schemas.microsoft.com/office/drawing/2014/main" id="{D27C543C-3B4D-8965-350F-D4CFF716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65" y="4023933"/>
            <a:ext cx="350018" cy="3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4FBD160F-4779-7138-5B83-46B9E2814D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8265" y="4439752"/>
            <a:ext cx="338466" cy="338466"/>
          </a:xfrm>
          <a:prstGeom prst="rect">
            <a:avLst/>
          </a:prstGeom>
        </p:spPr>
      </p:pic>
      <p:cxnSp>
        <p:nvCxnSpPr>
          <p:cNvPr id="305" name="Elbow Connector 304">
            <a:extLst>
              <a:ext uri="{FF2B5EF4-FFF2-40B4-BE49-F238E27FC236}">
                <a16:creationId xmlns:a16="http://schemas.microsoft.com/office/drawing/2014/main" id="{5650C3A7-1093-E9A0-26DC-D12AD8084124}"/>
              </a:ext>
            </a:extLst>
          </p:cNvPr>
          <p:cNvCxnSpPr>
            <a:cxnSpLocks/>
            <a:stCxn id="295" idx="3"/>
            <a:endCxn id="303" idx="2"/>
          </p:cNvCxnSpPr>
          <p:nvPr/>
        </p:nvCxnSpPr>
        <p:spPr>
          <a:xfrm flipH="1" flipV="1">
            <a:off x="7957498" y="4778218"/>
            <a:ext cx="319461" cy="900943"/>
          </a:xfrm>
          <a:prstGeom prst="bentConnector4">
            <a:avLst>
              <a:gd name="adj1" fmla="val -71558"/>
              <a:gd name="adj2" fmla="val 88261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Elbow Connector 305">
            <a:extLst>
              <a:ext uri="{FF2B5EF4-FFF2-40B4-BE49-F238E27FC236}">
                <a16:creationId xmlns:a16="http://schemas.microsoft.com/office/drawing/2014/main" id="{12EF5F4F-B69B-72B1-20CC-738882D2E6A0}"/>
              </a:ext>
            </a:extLst>
          </p:cNvPr>
          <p:cNvCxnSpPr>
            <a:cxnSpLocks/>
            <a:stCxn id="296" idx="3"/>
            <a:endCxn id="303" idx="2"/>
          </p:cNvCxnSpPr>
          <p:nvPr/>
        </p:nvCxnSpPr>
        <p:spPr>
          <a:xfrm flipH="1" flipV="1">
            <a:off x="7957498" y="4778218"/>
            <a:ext cx="319461" cy="1408642"/>
          </a:xfrm>
          <a:prstGeom prst="bentConnector4">
            <a:avLst>
              <a:gd name="adj1" fmla="val -71558"/>
              <a:gd name="adj2" fmla="val 92647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" name="Graphic 36">
            <a:extLst>
              <a:ext uri="{FF2B5EF4-FFF2-40B4-BE49-F238E27FC236}">
                <a16:creationId xmlns:a16="http://schemas.microsoft.com/office/drawing/2014/main" id="{DA81EA01-7D77-1389-15C5-6F0FBD526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36637" y="5546123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" name="Graphic 36">
            <a:extLst>
              <a:ext uri="{FF2B5EF4-FFF2-40B4-BE49-F238E27FC236}">
                <a16:creationId xmlns:a16="http://schemas.microsoft.com/office/drawing/2014/main" id="{5CC58D0E-2595-D6F1-49FF-36B5F23C9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36637" y="6101537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1" name="Graphic 34">
            <a:extLst>
              <a:ext uri="{FF2B5EF4-FFF2-40B4-BE49-F238E27FC236}">
                <a16:creationId xmlns:a16="http://schemas.microsoft.com/office/drawing/2014/main" id="{A995FA4F-F81B-4C91-4DF8-15E19466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853465" y="5597879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3" name="Rectangle 312">
            <a:extLst>
              <a:ext uri="{FF2B5EF4-FFF2-40B4-BE49-F238E27FC236}">
                <a16:creationId xmlns:a16="http://schemas.microsoft.com/office/drawing/2014/main" id="{1384CEA0-BE2B-8A70-629E-7F38612CCEAD}"/>
              </a:ext>
            </a:extLst>
          </p:cNvPr>
          <p:cNvSpPr/>
          <p:nvPr/>
        </p:nvSpPr>
        <p:spPr>
          <a:xfrm>
            <a:off x="9172217" y="4015811"/>
            <a:ext cx="1877256" cy="2457450"/>
          </a:xfrm>
          <a:prstGeom prst="rect">
            <a:avLst/>
          </a:prstGeom>
          <a:noFill/>
          <a:ln w="12700">
            <a:solidFill>
              <a:srgbClr val="517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17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RDS Aurora</a:t>
            </a:r>
          </a:p>
        </p:txBody>
      </p:sp>
      <p:pic>
        <p:nvPicPr>
          <p:cNvPr id="314" name="Graphic 7">
            <a:extLst>
              <a:ext uri="{FF2B5EF4-FFF2-40B4-BE49-F238E27FC236}">
                <a16:creationId xmlns:a16="http://schemas.microsoft.com/office/drawing/2014/main" id="{6B9DBD0F-6E21-3E97-4A56-8DC5D252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9242618" y="4458565"/>
            <a:ext cx="359733" cy="35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6" name="Elbow Connector 315">
            <a:extLst>
              <a:ext uri="{FF2B5EF4-FFF2-40B4-BE49-F238E27FC236}">
                <a16:creationId xmlns:a16="http://schemas.microsoft.com/office/drawing/2014/main" id="{3C614DE9-F35C-9FE3-A3BC-1164A7B19CCA}"/>
              </a:ext>
            </a:extLst>
          </p:cNvPr>
          <p:cNvCxnSpPr>
            <a:cxnSpLocks/>
            <a:stCxn id="298" idx="1"/>
            <a:endCxn id="314" idx="2"/>
          </p:cNvCxnSpPr>
          <p:nvPr/>
        </p:nvCxnSpPr>
        <p:spPr>
          <a:xfrm rot="10800000" flipH="1">
            <a:off x="9212407" y="4818299"/>
            <a:ext cx="210077" cy="860863"/>
          </a:xfrm>
          <a:prstGeom prst="bentConnector4">
            <a:avLst>
              <a:gd name="adj1" fmla="val -48846"/>
              <a:gd name="adj2" fmla="val 89788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>
            <a:extLst>
              <a:ext uri="{FF2B5EF4-FFF2-40B4-BE49-F238E27FC236}">
                <a16:creationId xmlns:a16="http://schemas.microsoft.com/office/drawing/2014/main" id="{17A76A99-0489-D230-AF49-C2FB5B86AA6C}"/>
              </a:ext>
            </a:extLst>
          </p:cNvPr>
          <p:cNvCxnSpPr>
            <a:cxnSpLocks/>
            <a:stCxn id="297" idx="1"/>
            <a:endCxn id="314" idx="2"/>
          </p:cNvCxnSpPr>
          <p:nvPr/>
        </p:nvCxnSpPr>
        <p:spPr>
          <a:xfrm rot="10800000" flipH="1">
            <a:off x="9212407" y="4818298"/>
            <a:ext cx="210077" cy="1368562"/>
          </a:xfrm>
          <a:prstGeom prst="bentConnector4">
            <a:avLst>
              <a:gd name="adj1" fmla="val -48846"/>
              <a:gd name="adj2" fmla="val 93599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9F739FE8-97A4-C05A-EC56-0D68D5591EC9}"/>
              </a:ext>
            </a:extLst>
          </p:cNvPr>
          <p:cNvCxnSpPr>
            <a:cxnSpLocks/>
            <a:stCxn id="295" idx="1"/>
            <a:endCxn id="288" idx="3"/>
          </p:cNvCxnSpPr>
          <p:nvPr/>
        </p:nvCxnSpPr>
        <p:spPr>
          <a:xfrm flipH="1">
            <a:off x="7114594" y="5679161"/>
            <a:ext cx="823899" cy="725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F1F5931-8894-E37B-2B43-FF089B616722}"/>
              </a:ext>
            </a:extLst>
          </p:cNvPr>
          <p:cNvCxnSpPr>
            <a:cxnSpLocks/>
            <a:stCxn id="296" idx="1"/>
            <a:endCxn id="11" idx="3"/>
          </p:cNvCxnSpPr>
          <p:nvPr/>
        </p:nvCxnSpPr>
        <p:spPr>
          <a:xfrm flipH="1" flipV="1">
            <a:off x="7118557" y="6186038"/>
            <a:ext cx="819936" cy="822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3" name="Graphic 21">
            <a:extLst>
              <a:ext uri="{FF2B5EF4-FFF2-40B4-BE49-F238E27FC236}">
                <a16:creationId xmlns:a16="http://schemas.microsoft.com/office/drawing/2014/main" id="{D29B56C5-A564-E94B-CC7B-95C98D64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37" y="4188037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" name="TextBox 11">
            <a:extLst>
              <a:ext uri="{FF2B5EF4-FFF2-40B4-BE49-F238E27FC236}">
                <a16:creationId xmlns:a16="http://schemas.microsoft.com/office/drawing/2014/main" id="{D7A1F416-D21D-21AC-88AD-0A165B07A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906" y="4661892"/>
            <a:ext cx="10387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(DNS Server)</a:t>
            </a:r>
          </a:p>
        </p:txBody>
      </p:sp>
      <p:pic>
        <p:nvPicPr>
          <p:cNvPr id="325" name="Graphic 14">
            <a:extLst>
              <a:ext uri="{FF2B5EF4-FFF2-40B4-BE49-F238E27FC236}">
                <a16:creationId xmlns:a16="http://schemas.microsoft.com/office/drawing/2014/main" id="{E2B45D3B-414D-0812-A749-274D18D6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68" y="495803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" name="TextBox 31">
            <a:extLst>
              <a:ext uri="{FF2B5EF4-FFF2-40B4-BE49-F238E27FC236}">
                <a16:creationId xmlns:a16="http://schemas.microsoft.com/office/drawing/2014/main" id="{505B58B2-446A-F48D-5C05-65362ABC2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26" y="5427930"/>
            <a:ext cx="6249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27" name="TextBox 11">
            <a:extLst>
              <a:ext uri="{FF2B5EF4-FFF2-40B4-BE49-F238E27FC236}">
                <a16:creationId xmlns:a16="http://schemas.microsoft.com/office/drawing/2014/main" id="{70E5B2B1-D650-63D4-5CE8-8D59B591D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451" y="5942172"/>
            <a:ext cx="1191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ALB (L7 Load Balancer)</a:t>
            </a:r>
          </a:p>
        </p:txBody>
      </p:sp>
      <p:pic>
        <p:nvPicPr>
          <p:cNvPr id="328" name="Graphic 8">
            <a:extLst>
              <a:ext uri="{FF2B5EF4-FFF2-40B4-BE49-F238E27FC236}">
                <a16:creationId xmlns:a16="http://schemas.microsoft.com/office/drawing/2014/main" id="{02D5B13C-939D-40D0-9255-E08D74B4B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2824337" y="55099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9" name="Elbow Connector 328">
            <a:extLst>
              <a:ext uri="{FF2B5EF4-FFF2-40B4-BE49-F238E27FC236}">
                <a16:creationId xmlns:a16="http://schemas.microsoft.com/office/drawing/2014/main" id="{CFD1A948-6363-7808-C216-F70B5894FEA4}"/>
              </a:ext>
            </a:extLst>
          </p:cNvPr>
          <p:cNvCxnSpPr>
            <a:cxnSpLocks/>
            <a:stCxn id="327" idx="2"/>
            <a:endCxn id="279" idx="2"/>
          </p:cNvCxnSpPr>
          <p:nvPr/>
        </p:nvCxnSpPr>
        <p:spPr>
          <a:xfrm rot="16200000" flipH="1">
            <a:off x="4318126" y="5114220"/>
            <a:ext cx="44160" cy="2561838"/>
          </a:xfrm>
          <a:prstGeom prst="bentConnector3">
            <a:avLst>
              <a:gd name="adj1" fmla="val 617663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11">
            <a:extLst>
              <a:ext uri="{FF2B5EF4-FFF2-40B4-BE49-F238E27FC236}">
                <a16:creationId xmlns:a16="http://schemas.microsoft.com/office/drawing/2014/main" id="{0A0D4A40-3F37-0C16-E906-08E625CEF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7617" y="6062014"/>
            <a:ext cx="123490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Reader Instance</a:t>
            </a:r>
          </a:p>
        </p:txBody>
      </p:sp>
      <p:cxnSp>
        <p:nvCxnSpPr>
          <p:cNvPr id="331" name="Elbow Connector 330">
            <a:extLst>
              <a:ext uri="{FF2B5EF4-FFF2-40B4-BE49-F238E27FC236}">
                <a16:creationId xmlns:a16="http://schemas.microsoft.com/office/drawing/2014/main" id="{19D5FF88-71EC-CA80-C2D1-D65BF34F352B}"/>
              </a:ext>
            </a:extLst>
          </p:cNvPr>
          <p:cNvCxnSpPr>
            <a:cxnSpLocks/>
            <a:stCxn id="325" idx="3"/>
            <a:endCxn id="328" idx="1"/>
          </p:cNvCxnSpPr>
          <p:nvPr/>
        </p:nvCxnSpPr>
        <p:spPr>
          <a:xfrm>
            <a:off x="1780868" y="5192980"/>
            <a:ext cx="1043469" cy="545548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Elbow Connector 331">
            <a:extLst>
              <a:ext uri="{FF2B5EF4-FFF2-40B4-BE49-F238E27FC236}">
                <a16:creationId xmlns:a16="http://schemas.microsoft.com/office/drawing/2014/main" id="{B7331C15-535A-BF8E-3191-78DB1E5594A3}"/>
              </a:ext>
            </a:extLst>
          </p:cNvPr>
          <p:cNvCxnSpPr>
            <a:cxnSpLocks/>
            <a:stCxn id="325" idx="3"/>
            <a:endCxn id="323" idx="1"/>
          </p:cNvCxnSpPr>
          <p:nvPr/>
        </p:nvCxnSpPr>
        <p:spPr>
          <a:xfrm flipV="1">
            <a:off x="1780868" y="4422987"/>
            <a:ext cx="1043469" cy="769993"/>
          </a:xfrm>
          <a:prstGeom prst="bentConnector3">
            <a:avLst>
              <a:gd name="adj1" fmla="val 50000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56DC2BC1-971F-3935-558B-DDCEBAB23817}"/>
              </a:ext>
            </a:extLst>
          </p:cNvPr>
          <p:cNvCxnSpPr>
            <a:cxnSpLocks/>
          </p:cNvCxnSpPr>
          <p:nvPr/>
        </p:nvCxnSpPr>
        <p:spPr>
          <a:xfrm flipV="1">
            <a:off x="3647490" y="5036028"/>
            <a:ext cx="7555668" cy="205497"/>
          </a:xfrm>
          <a:prstGeom prst="line">
            <a:avLst/>
          </a:prstGeom>
          <a:ln w="190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ounded Rectangle 345">
            <a:extLst>
              <a:ext uri="{FF2B5EF4-FFF2-40B4-BE49-F238E27FC236}">
                <a16:creationId xmlns:a16="http://schemas.microsoft.com/office/drawing/2014/main" id="{B244692E-544B-63C0-400B-3E69694309A2}"/>
              </a:ext>
            </a:extLst>
          </p:cNvPr>
          <p:cNvSpPr/>
          <p:nvPr/>
        </p:nvSpPr>
        <p:spPr>
          <a:xfrm>
            <a:off x="5418159" y="5465234"/>
            <a:ext cx="397580" cy="429956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48" name="Rounded Rectangle 347">
            <a:extLst>
              <a:ext uri="{FF2B5EF4-FFF2-40B4-BE49-F238E27FC236}">
                <a16:creationId xmlns:a16="http://schemas.microsoft.com/office/drawing/2014/main" id="{6B11CC85-1096-9882-AD2B-A846622EB56F}"/>
              </a:ext>
            </a:extLst>
          </p:cNvPr>
          <p:cNvSpPr/>
          <p:nvPr/>
        </p:nvSpPr>
        <p:spPr>
          <a:xfrm>
            <a:off x="9208316" y="5500254"/>
            <a:ext cx="1524209" cy="355966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49" name="Rounded Rectangle 348">
            <a:extLst>
              <a:ext uri="{FF2B5EF4-FFF2-40B4-BE49-F238E27FC236}">
                <a16:creationId xmlns:a16="http://schemas.microsoft.com/office/drawing/2014/main" id="{4BFC1E5F-8DAC-E8D9-008C-958EBDADD6A6}"/>
              </a:ext>
            </a:extLst>
          </p:cNvPr>
          <p:cNvSpPr/>
          <p:nvPr/>
        </p:nvSpPr>
        <p:spPr>
          <a:xfrm>
            <a:off x="9204997" y="4983795"/>
            <a:ext cx="1527528" cy="355966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351" name="Graphic 60">
            <a:extLst>
              <a:ext uri="{FF2B5EF4-FFF2-40B4-BE49-F238E27FC236}">
                <a16:creationId xmlns:a16="http://schemas.microsoft.com/office/drawing/2014/main" id="{CD9726EA-9339-D0BC-7929-5395A5FE9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5438638" y="4979205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2" name="Graphic 60">
            <a:extLst>
              <a:ext uri="{FF2B5EF4-FFF2-40B4-BE49-F238E27FC236}">
                <a16:creationId xmlns:a16="http://schemas.microsoft.com/office/drawing/2014/main" id="{58A6D9A7-D7DA-2593-92F9-235C3053C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52475" y="4979205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3" name="Graphic 36">
            <a:extLst>
              <a:ext uri="{FF2B5EF4-FFF2-40B4-BE49-F238E27FC236}">
                <a16:creationId xmlns:a16="http://schemas.microsoft.com/office/drawing/2014/main" id="{306EC9EE-6174-B899-DC6A-10F01941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33782" y="5076149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4" name="Graphic 34">
            <a:extLst>
              <a:ext uri="{FF2B5EF4-FFF2-40B4-BE49-F238E27FC236}">
                <a16:creationId xmlns:a16="http://schemas.microsoft.com/office/drawing/2014/main" id="{92505C63-CE4E-68E6-071A-D37F6B9F1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6849419" y="5076149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5" name="Down Arrow 354">
            <a:extLst>
              <a:ext uri="{FF2B5EF4-FFF2-40B4-BE49-F238E27FC236}">
                <a16:creationId xmlns:a16="http://schemas.microsoft.com/office/drawing/2014/main" id="{F1A885C3-AAA3-6CBE-2F54-D40F4FDBD6F9}"/>
              </a:ext>
            </a:extLst>
          </p:cNvPr>
          <p:cNvSpPr/>
          <p:nvPr/>
        </p:nvSpPr>
        <p:spPr>
          <a:xfrm>
            <a:off x="1589846" y="3589416"/>
            <a:ext cx="317991" cy="342723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1A4D5FB-DE79-DB11-9761-F9A0BBDB223B}"/>
              </a:ext>
            </a:extLst>
          </p:cNvPr>
          <p:cNvCxnSpPr>
            <a:cxnSpLocks/>
          </p:cNvCxnSpPr>
          <p:nvPr/>
        </p:nvCxnSpPr>
        <p:spPr>
          <a:xfrm>
            <a:off x="813626" y="3733241"/>
            <a:ext cx="10491683" cy="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11">
            <a:extLst>
              <a:ext uri="{FF2B5EF4-FFF2-40B4-BE49-F238E27FC236}">
                <a16:creationId xmlns:a16="http://schemas.microsoft.com/office/drawing/2014/main" id="{29175C45-4990-F8F3-DD06-46D56D2F7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15" y="3939615"/>
            <a:ext cx="18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Availability Zone Down</a:t>
            </a:r>
          </a:p>
        </p:txBody>
      </p:sp>
      <p:sp>
        <p:nvSpPr>
          <p:cNvPr id="364" name="TextBox 11">
            <a:extLst>
              <a:ext uri="{FF2B5EF4-FFF2-40B4-BE49-F238E27FC236}">
                <a16:creationId xmlns:a16="http://schemas.microsoft.com/office/drawing/2014/main" id="{F3930AD8-23D3-4632-41BE-E847517F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849" y="3228161"/>
            <a:ext cx="18772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Steady State</a:t>
            </a:r>
          </a:p>
        </p:txBody>
      </p: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B6FB2A97-EC59-A026-0F3D-757402FC2704}"/>
              </a:ext>
            </a:extLst>
          </p:cNvPr>
          <p:cNvCxnSpPr>
            <a:cxnSpLocks/>
          </p:cNvCxnSpPr>
          <p:nvPr/>
        </p:nvCxnSpPr>
        <p:spPr>
          <a:xfrm>
            <a:off x="3647490" y="5036028"/>
            <a:ext cx="7555668" cy="205497"/>
          </a:xfrm>
          <a:prstGeom prst="line">
            <a:avLst/>
          </a:prstGeom>
          <a:ln w="19050" cap="rnd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36">
            <a:extLst>
              <a:ext uri="{FF2B5EF4-FFF2-40B4-BE49-F238E27FC236}">
                <a16:creationId xmlns:a16="http://schemas.microsoft.com/office/drawing/2014/main" id="{5200DF2E-2498-1C30-7D22-FFF81C6C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5536637" y="5649640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60">
            <a:extLst>
              <a:ext uri="{FF2B5EF4-FFF2-40B4-BE49-F238E27FC236}">
                <a16:creationId xmlns:a16="http://schemas.microsoft.com/office/drawing/2014/main" id="{3F3CCBF3-644E-F27C-3CAB-0C26ECA5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59293" y="6006406"/>
            <a:ext cx="359264" cy="359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36">
            <a:extLst>
              <a:ext uri="{FF2B5EF4-FFF2-40B4-BE49-F238E27FC236}">
                <a16:creationId xmlns:a16="http://schemas.microsoft.com/office/drawing/2014/main" id="{B8489797-BEEA-96FB-BE05-3E5A33773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854437" y="6052275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CB60A8-AE3B-D850-359D-B70FF1CF55DE}"/>
              </a:ext>
            </a:extLst>
          </p:cNvPr>
          <p:cNvSpPr/>
          <p:nvPr/>
        </p:nvSpPr>
        <p:spPr>
          <a:xfrm>
            <a:off x="6735959" y="5971386"/>
            <a:ext cx="397580" cy="429956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45720" tIns="45720" rIns="45720" rtlCol="0" anchor="ctr"/>
          <a:lstStyle/>
          <a:p>
            <a:pPr algn="ctr"/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14" name="Graphic 36">
            <a:extLst>
              <a:ext uri="{FF2B5EF4-FFF2-40B4-BE49-F238E27FC236}">
                <a16:creationId xmlns:a16="http://schemas.microsoft.com/office/drawing/2014/main" id="{BE663B40-7E8A-AB23-ADC4-75C8965F1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 bwMode="auto">
          <a:xfrm>
            <a:off x="6854437" y="6155792"/>
            <a:ext cx="165376" cy="16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494FE7D5-2077-E9E6-B50F-B14EBF9BBCD0}"/>
              </a:ext>
            </a:extLst>
          </p:cNvPr>
          <p:cNvCxnSpPr>
            <a:cxnSpLocks/>
            <a:stCxn id="260" idx="2"/>
            <a:endCxn id="31" idx="2"/>
          </p:cNvCxnSpPr>
          <p:nvPr/>
        </p:nvCxnSpPr>
        <p:spPr>
          <a:xfrm rot="16200000" flipH="1">
            <a:off x="4967967" y="1330944"/>
            <a:ext cx="43048" cy="3875675"/>
          </a:xfrm>
          <a:prstGeom prst="bentConnector3">
            <a:avLst>
              <a:gd name="adj1" fmla="val 631035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4CAB641-1701-0F30-9B88-8C2DC307A881}"/>
              </a:ext>
            </a:extLst>
          </p:cNvPr>
          <p:cNvCxnSpPr>
            <a:cxnSpLocks/>
            <a:stCxn id="327" idx="2"/>
            <a:endCxn id="283" idx="2"/>
          </p:cNvCxnSpPr>
          <p:nvPr/>
        </p:nvCxnSpPr>
        <p:spPr>
          <a:xfrm rot="16200000" flipH="1">
            <a:off x="4975600" y="4456745"/>
            <a:ext cx="43048" cy="3875675"/>
          </a:xfrm>
          <a:prstGeom prst="bentConnector3">
            <a:avLst>
              <a:gd name="adj1" fmla="val 631035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44AB91F-2363-9D91-EFEE-16578FFB469A}"/>
              </a:ext>
            </a:extLst>
          </p:cNvPr>
          <p:cNvCxnSpPr>
            <a:cxnSpLocks/>
            <a:stCxn id="283" idx="0"/>
            <a:endCxn id="313" idx="0"/>
          </p:cNvCxnSpPr>
          <p:nvPr/>
        </p:nvCxnSpPr>
        <p:spPr>
          <a:xfrm rot="5400000" flipH="1" flipV="1">
            <a:off x="8310933" y="2639841"/>
            <a:ext cx="423941" cy="3175883"/>
          </a:xfrm>
          <a:prstGeom prst="bentConnector3">
            <a:avLst>
              <a:gd name="adj1" fmla="val 124652"/>
            </a:avLst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7" id="{6D756A43-8A33-754F-8EF9-8BB85E52246D}" vid="{E00214FC-C3F0-7743-825F-601FDA50C156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Template_Confidential_Dark_2022</Template>
  <TotalTime>13990</TotalTime>
  <Words>1507</Words>
  <Application>Microsoft Macintosh PowerPoint</Application>
  <PresentationFormat>Widescreen</PresentationFormat>
  <Paragraphs>496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Amazon Ember</vt:lpstr>
      <vt:lpstr>Lucida Console</vt:lpstr>
      <vt:lpstr>Arial</vt:lpstr>
      <vt:lpstr>Amazon Ember Heavy</vt:lpstr>
      <vt:lpstr>Wingdings</vt:lpstr>
      <vt:lpstr>Amazon Ember Display</vt:lpstr>
      <vt:lpstr>AWS Confidential Dark</vt:lpstr>
      <vt:lpstr>Octank E-Commerce on AWS</vt:lpstr>
      <vt:lpstr>Agenda</vt:lpstr>
      <vt:lpstr>Remind Requirements</vt:lpstr>
      <vt:lpstr>Remind Proposed Architecture</vt:lpstr>
      <vt:lpstr>PoC 1 : 3-Tier Architecture on EKS Cluster</vt:lpstr>
      <vt:lpstr>Sample Service for Demo</vt:lpstr>
      <vt:lpstr>PoC 2 : Continues Integration</vt:lpstr>
      <vt:lpstr>PoC 3 : Continues Delivery with GitOps</vt:lpstr>
      <vt:lpstr>PoC 4 : Availability Zone DR – Architecture</vt:lpstr>
      <vt:lpstr>PoC 4 : Availability Zone DR – Service Level</vt:lpstr>
      <vt:lpstr>PoC 4 : Availability Zone DR – How Simulate ?</vt:lpstr>
      <vt:lpstr>PowerPoint Presentation</vt:lpstr>
      <vt:lpstr>PoC 5 : Region DR – Service Level </vt:lpstr>
      <vt:lpstr>PoC 5 : Region DR – How Simulate ?</vt:lpstr>
      <vt:lpstr>Cost Analysis – Main Cost Factors, Presumption</vt:lpstr>
      <vt:lpstr>Cost Analysis – Primary Region Cost (us-west-1)</vt:lpstr>
      <vt:lpstr>Cost Analysis – Secondary Region Cost (us-east-1)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Kubo, Yuko</dc:creator>
  <cp:lastModifiedBy>Microsoft Office User</cp:lastModifiedBy>
  <cp:revision>1513</cp:revision>
  <dcterms:created xsi:type="dcterms:W3CDTF">2022-06-02T05:51:30Z</dcterms:created>
  <dcterms:modified xsi:type="dcterms:W3CDTF">2022-12-28T16:09:13Z</dcterms:modified>
</cp:coreProperties>
</file>